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75" r:id="rId3"/>
    <p:sldId id="376" r:id="rId4"/>
    <p:sldId id="377" r:id="rId5"/>
    <p:sldId id="342" r:id="rId6"/>
    <p:sldId id="343" r:id="rId7"/>
    <p:sldId id="344" r:id="rId8"/>
    <p:sldId id="345" r:id="rId9"/>
    <p:sldId id="346" r:id="rId10"/>
    <p:sldId id="347" r:id="rId11"/>
    <p:sldId id="257" r:id="rId12"/>
    <p:sldId id="271" r:id="rId13"/>
    <p:sldId id="272" r:id="rId14"/>
    <p:sldId id="258" r:id="rId15"/>
    <p:sldId id="259" r:id="rId16"/>
    <p:sldId id="262" r:id="rId17"/>
    <p:sldId id="260" r:id="rId18"/>
    <p:sldId id="263" r:id="rId19"/>
    <p:sldId id="264" r:id="rId20"/>
    <p:sldId id="261" r:id="rId21"/>
    <p:sldId id="266" r:id="rId22"/>
    <p:sldId id="265" r:id="rId23"/>
    <p:sldId id="267" r:id="rId24"/>
    <p:sldId id="268" r:id="rId25"/>
    <p:sldId id="269" r:id="rId26"/>
    <p:sldId id="270" r:id="rId27"/>
    <p:sldId id="274" r:id="rId28"/>
    <p:sldId id="275" r:id="rId29"/>
    <p:sldId id="276" r:id="rId30"/>
    <p:sldId id="277" r:id="rId31"/>
    <p:sldId id="285" r:id="rId32"/>
    <p:sldId id="284" r:id="rId33"/>
    <p:sldId id="294" r:id="rId34"/>
    <p:sldId id="316" r:id="rId35"/>
    <p:sldId id="317" r:id="rId36"/>
    <p:sldId id="318" r:id="rId37"/>
    <p:sldId id="319" r:id="rId38"/>
    <p:sldId id="320" r:id="rId39"/>
    <p:sldId id="321" r:id="rId40"/>
    <p:sldId id="322" r:id="rId41"/>
    <p:sldId id="323" r:id="rId42"/>
    <p:sldId id="324" r:id="rId43"/>
    <p:sldId id="369" r:id="rId44"/>
    <p:sldId id="370" r:id="rId45"/>
    <p:sldId id="371" r:id="rId46"/>
    <p:sldId id="372" r:id="rId47"/>
    <p:sldId id="373" r:id="rId48"/>
    <p:sldId id="283" r:id="rId49"/>
    <p:sldId id="292" r:id="rId50"/>
    <p:sldId id="293" r:id="rId51"/>
    <p:sldId id="368" r:id="rId52"/>
    <p:sldId id="374" r:id="rId53"/>
    <p:sldId id="282" r:id="rId54"/>
    <p:sldId id="295" r:id="rId55"/>
    <p:sldId id="325" r:id="rId56"/>
    <p:sldId id="326" r:id="rId57"/>
    <p:sldId id="327" r:id="rId58"/>
    <p:sldId id="328" r:id="rId59"/>
    <p:sldId id="329" r:id="rId60"/>
    <p:sldId id="330" r:id="rId61"/>
    <p:sldId id="331" r:id="rId62"/>
    <p:sldId id="332" r:id="rId63"/>
    <p:sldId id="333" r:id="rId64"/>
    <p:sldId id="334" r:id="rId65"/>
    <p:sldId id="335" r:id="rId66"/>
    <p:sldId id="336" r:id="rId67"/>
    <p:sldId id="337" r:id="rId68"/>
    <p:sldId id="338" r:id="rId69"/>
    <p:sldId id="339" r:id="rId70"/>
    <p:sldId id="340" r:id="rId71"/>
    <p:sldId id="341" r:id="rId72"/>
    <p:sldId id="296" r:id="rId73"/>
    <p:sldId id="348" r:id="rId74"/>
    <p:sldId id="349" r:id="rId75"/>
    <p:sldId id="350" r:id="rId76"/>
    <p:sldId id="351" r:id="rId77"/>
    <p:sldId id="297" r:id="rId78"/>
    <p:sldId id="298" r:id="rId79"/>
    <p:sldId id="299" r:id="rId80"/>
    <p:sldId id="281" r:id="rId81"/>
    <p:sldId id="300" r:id="rId82"/>
    <p:sldId id="301" r:id="rId83"/>
    <p:sldId id="352" r:id="rId84"/>
    <p:sldId id="353" r:id="rId85"/>
    <p:sldId id="302" r:id="rId86"/>
    <p:sldId id="279" r:id="rId87"/>
    <p:sldId id="354" r:id="rId88"/>
    <p:sldId id="303" r:id="rId89"/>
    <p:sldId id="304" r:id="rId90"/>
    <p:sldId id="305" r:id="rId91"/>
    <p:sldId id="306" r:id="rId92"/>
    <p:sldId id="307" r:id="rId93"/>
    <p:sldId id="308" r:id="rId94"/>
    <p:sldId id="309" r:id="rId95"/>
    <p:sldId id="310" r:id="rId96"/>
    <p:sldId id="280" r:id="rId97"/>
    <p:sldId id="311" r:id="rId98"/>
    <p:sldId id="355" r:id="rId99"/>
    <p:sldId id="356" r:id="rId100"/>
    <p:sldId id="312" r:id="rId101"/>
    <p:sldId id="365" r:id="rId102"/>
    <p:sldId id="366" r:id="rId103"/>
    <p:sldId id="313" r:id="rId104"/>
    <p:sldId id="357" r:id="rId105"/>
    <p:sldId id="359" r:id="rId106"/>
    <p:sldId id="363" r:id="rId107"/>
    <p:sldId id="360" r:id="rId108"/>
    <p:sldId id="361" r:id="rId109"/>
    <p:sldId id="362" r:id="rId110"/>
    <p:sldId id="364" r:id="rId111"/>
    <p:sldId id="286" r:id="rId112"/>
    <p:sldId id="287" r:id="rId113"/>
    <p:sldId id="288" r:id="rId114"/>
    <p:sldId id="289" r:id="rId115"/>
    <p:sldId id="290" r:id="rId116"/>
    <p:sldId id="291" r:id="rId1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70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BC841-14B0-4191-BEB9-A7935CAA394D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002F-92EB-41D1-823A-57213CFB2D70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536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BC841-14B0-4191-BEB9-A7935CAA394D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002F-92EB-41D1-823A-57213CFB2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999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BC841-14B0-4191-BEB9-A7935CAA394D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002F-92EB-41D1-823A-57213CFB2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813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BC841-14B0-4191-BEB9-A7935CAA394D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002F-92EB-41D1-823A-57213CFB2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63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BC841-14B0-4191-BEB9-A7935CAA394D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002F-92EB-41D1-823A-57213CFB2D70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241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BC841-14B0-4191-BEB9-A7935CAA394D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002F-92EB-41D1-823A-57213CFB2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70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BC841-14B0-4191-BEB9-A7935CAA394D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002F-92EB-41D1-823A-57213CFB2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814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BC841-14B0-4191-BEB9-A7935CAA394D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002F-92EB-41D1-823A-57213CFB2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37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BC841-14B0-4191-BEB9-A7935CAA394D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002F-92EB-41D1-823A-57213CFB2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229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E4BC841-14B0-4191-BEB9-A7935CAA394D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E2002F-92EB-41D1-823A-57213CFB2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860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BC841-14B0-4191-BEB9-A7935CAA394D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002F-92EB-41D1-823A-57213CFB2D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03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E4BC841-14B0-4191-BEB9-A7935CAA394D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5E2002F-92EB-41D1-823A-57213CFB2D70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991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dirty="0" smtClean="0">
                <a:solidFill>
                  <a:srgbClr val="FF0000"/>
                </a:solidFill>
                <a:cs typeface="+mn-cs"/>
              </a:rPr>
              <a:t>หลักทฤษฎีในทางกฎหมายมหาชน</a:t>
            </a:r>
            <a:endParaRPr lang="en-GB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th-TH" sz="2000" dirty="0" smtClean="0">
                <a:solidFill>
                  <a:schemeClr val="tx1"/>
                </a:solidFill>
              </a:rPr>
              <a:t>ศ.ดร.บรรเจิด สิงคะเนติ</a:t>
            </a:r>
          </a:p>
          <a:p>
            <a:pPr algn="r"/>
            <a:r>
              <a:rPr lang="th-TH" sz="2000" dirty="0" smtClean="0">
                <a:solidFill>
                  <a:schemeClr val="tx1"/>
                </a:solidFill>
              </a:rPr>
              <a:t>คณะนิติศาสตร์ สถาบัน</a:t>
            </a:r>
            <a:r>
              <a:rPr lang="th-TH" sz="2000" dirty="0" err="1" smtClean="0">
                <a:solidFill>
                  <a:schemeClr val="tx1"/>
                </a:solidFill>
              </a:rPr>
              <a:t>บัณฑิตพัฒ</a:t>
            </a:r>
            <a:r>
              <a:rPr lang="th-TH" sz="2000" dirty="0" smtClean="0">
                <a:solidFill>
                  <a:schemeClr val="tx1"/>
                </a:solidFill>
              </a:rPr>
              <a:t>นบริหารศาสตร์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208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๑.๔ หลักทฤษฎีในทางกฎหมายการ</a:t>
            </a:r>
            <a:r>
              <a:rPr lang="th-TH" sz="60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คลัง</a:t>
            </a:r>
            <a:endParaRPr lang="th-TH" sz="6000" dirty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dirty="0" smtClean="0"/>
              <a:t>๑.๔.๑ หลักการใช้จ่ายเงินของแผ่นดินต้องกระทำผ่านฝ่ายนิติบัญญัติ</a:t>
            </a:r>
          </a:p>
          <a:p>
            <a:r>
              <a:rPr lang="th-TH" sz="4000" dirty="0" smtClean="0"/>
              <a:t>๑.๔.๒ หลักวินัยการเงินการคลัง</a:t>
            </a:r>
          </a:p>
          <a:p>
            <a:r>
              <a:rPr lang="th-TH" sz="4000" dirty="0" smtClean="0"/>
              <a:t>๑.๔.๓ หลักการควบคุมงบประมาณของแผ่นดิน</a:t>
            </a: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3695941464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๒.๓.๖.๒ </a:t>
            </a: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หลักความมั่นคงของ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กฎหมาย</a:t>
            </a: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600" dirty="0" smtClean="0"/>
              <a:t>หลักความมั่นคงของกฎหมาย เป็นหลักการที่หลีกเลี่ยงความไม่ชัดเจนของกฎหมาย ซึ่งหลักความมั่นคงของกฎหมายเรียกร้องว่า  การบัญญัติกฎหมายต้องมีความแน่นอนชัดเจนเพียงพอที่จะทำให้บุคคลสามารถทราบได้ว่าบทบัญญัติของกฎหมายมีความมุ่งหมายอย่างไร เพื่อให้ปัจเจกบุคคลสามารถดำเนินการให้เป็นไปตามที่กฎหมายเรียกร้อง หรือหลีกเลี่ยงข้อห้ามของกฎหมาย ทั้งนี้เพื่อทำให้เกิดความมั่นใจต่อบุคคลและสังคม หลักความมั่นคงของกฎหมายประกอบด้วยหลักการย่อย ๒ หลัก คือ หลักความแน่นอนชัดเจนของกฎหมาย และหลักคุ้มครองความสุจริตของบุคคล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243127730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๒.๓.๖.๓ </a:t>
            </a: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หลักความแน่นอนชัดเจนของ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กฎหมาย</a:t>
            </a: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600" dirty="0" smtClean="0"/>
              <a:t>หลักความแน่นอนชัดเจนของกฎหมาย เรียกร้องฝ่ายนิติบัญญัติ (รวมทั้งฝ่ายบริหารในการออกกฎหมายลำดับรอง) ในการบัญญัติกฎหมายจะต้องมีความชัดเจนเพียงพอเพื่อให้บุคคลสามารถกำหนดพฤติกรรมของตนเองภายใต้กฎหมายนั้นๆได้  หลักความแน่นอนชัดเจนของกฎหมายมีความเคร่งครัดอย่างยิ่งโดยเฉพาะในกำหมายอาญา เนื่องจากเป็นกฎหมายที่มีโทษทางอาญา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2821137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๒.๓.๖.๔ </a:t>
            </a: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หลักการคุ้มครองความสุจริตของ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บุคคล</a:t>
            </a:r>
            <a:endParaRPr lang="th-TH" dirty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200" dirty="0" smtClean="0"/>
              <a:t>หลักการคุ้มครองความสุจริตของบุคคลเป็นหลักการที่มุ่งคุ้มครองสิทธิหรือประโยชน์ของบุคคลที่เกิดจากบทบัญญัติของกฎหมาย กฎ หรือคำสั่งทางปกครอง  ในกรณีที่จะออกกฎหมาย กฎ หรือคำสั่งทางปกครองไปกระทบถึงสิทธิหรือประโยชน์ดังกล่าวแล้ว  โดยหลักทั่วไปจะต้องถือว่าผู้ได้รับสิทธิหรือประโยชน์ดังกล่าวเชื่อโดยสุจริตว่าสิทธิหรือประโยชน์นั้น เป็นไปโดยชอบด้วยกฎหมาย  และเมื่อได้ชั่งน้ำหนักกับประโยชน์สาธารณะในเรื่องนั้นๆแล้ว ในกรณีที่มีการยกเลิกสิทธิหรือประโยชน์ดังกล่าว  โดยเฉพาะกรณีของคำสั่งทางปกครอง ในกรณีนี้ให้นำหลักการคุ้มครองความสุจริตของผู้รับคำสั่งทางปกครองมาใช้เพื่อคุ้มครองบุคคลที่ได้รับผลกระทบจากการยกเลิกคำสั่งทางปกครองดังกล่าว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45799349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๒.๓.๖.๕ </a:t>
            </a: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หลักห้ามมิให้กฎหมายมีผลย้อนหลัง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600" dirty="0" smtClean="0"/>
              <a:t>(๑) หลักห้ามมิให้กฎหมายมีผลย้อนหลัง ในทางกฎหมายมหาชนมิใช่ข้อห้ามเด็ดขาด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(๒) การพิจารณาการมีผลย้อนหลังในทางกฎหมายมหาชนจะต้องแยกพิจารณาระหว่าง ก. การมีผลย้อนหลังโดยแท้ และ ข. การมีผลย้อนหลังมิใช่โดยแท้ เพื่อพิจารณาเกณฑ์ที่แตกต่างกัน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(๓) </a:t>
            </a:r>
            <a:r>
              <a:rPr lang="th-TH" sz="3600" dirty="0"/>
              <a:t>การมีผลย้อนหลังทั้งสองกรณี หากมีผลย้อนหลังในทางที่เป็นประโยชน์ต่อผู้ที่เกี่ยวข้องในกรณีนี้ไม่มีข้อห้ามแต่อย่างใด</a:t>
            </a:r>
          </a:p>
          <a:p>
            <a:pPr marL="201168" lvl="1" indent="0">
              <a:buNone/>
            </a:pP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365385836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>
              <a:defRPr/>
            </a:pPr>
            <a:fld id="{6554D5C7-4E51-4CD2-B860-32C311ED4249}" type="slidenum">
              <a:rPr lang="en-US" sz="1000" smtClean="0"/>
              <a:pPr>
                <a:defRPr/>
              </a:pPr>
              <a:t>104</a:t>
            </a:fld>
            <a:endParaRPr lang="en-US" sz="1000" smtClean="0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๒.๓.๖.๕ </a:t>
            </a: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หลักห้ามมิให้กฎหมายมีผลย้อนหลัง</a:t>
            </a:r>
            <a:endParaRPr lang="th-TH" sz="4800" dirty="0" smtClean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5850" y="1845734"/>
            <a:ext cx="10058400" cy="402336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h-TH" sz="4000" dirty="0" smtClean="0"/>
              <a:t>ก. การมีผลย้อนหลังโดยแท้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h-TH" sz="4000" dirty="0" smtClean="0"/>
              <a:t>		การมีผลย้อนหลังโดยแท้ หรือเรียกว่า การมีผลย้อนหลังในผลของกฎหมาย ซึ่งหมายความว่า  กรณีที่ข้อเท็จจริงใดข้อเท็จหนึ่งซึ่งเกิดขึ้นในอดีต และเหตุการณ์นั้นได้เสร็จสิ้นไปแล้ว แต่มีการออกกฎหมายเพื่อให้มีผลกับเหตุการณ์ที่ได้เสร็จสิ้นไปแล้ว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h-TH" sz="3600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73611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>
              <a:defRPr/>
            </a:pPr>
            <a:fld id="{BC6A2C68-FD33-423C-9F2C-2DAD58F6AB59}" type="slidenum">
              <a:rPr lang="en-US" sz="1000" smtClean="0"/>
              <a:pPr>
                <a:defRPr/>
              </a:pPr>
              <a:t>105</a:t>
            </a:fld>
            <a:endParaRPr lang="en-US" sz="1000" smtClean="0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๒.๓.๖.๕ </a:t>
            </a: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หลักห้ามมิให้กฎหมายมีผลย้อนหลัง</a:t>
            </a:r>
            <a:endParaRPr lang="th-TH" dirty="0" smtClean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th-TH" dirty="0" smtClean="0">
                <a:cs typeface="Angsana New" pitchFamily="18" charset="-34"/>
              </a:rPr>
              <a:t> </a:t>
            </a:r>
            <a:r>
              <a:rPr lang="th-TH" sz="4000" dirty="0" smtClean="0">
                <a:cs typeface="Angsana New" pitchFamily="18" charset="-34"/>
              </a:rPr>
              <a:t>	</a:t>
            </a:r>
            <a:r>
              <a:rPr lang="th-TH" sz="4000" dirty="0"/>
              <a:t>ก. การมีผลย้อนหลังโดยแท้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h-TH" sz="4000" dirty="0">
                <a:cs typeface="Angsana New" pitchFamily="18" charset="-34"/>
              </a:rPr>
              <a:t>	</a:t>
            </a:r>
            <a:r>
              <a:rPr lang="th-TH" sz="4000" dirty="0" smtClean="0">
                <a:latin typeface="Angsana New" pitchFamily="18" charset="-34"/>
              </a:rPr>
              <a:t> 	ในกรณีของการให้มีผลย้อนหลังโดยแท้  จำเป็นจะต้องพิจารณาชั่งนำหนักระหว่าง </a:t>
            </a:r>
            <a:r>
              <a:rPr lang="th-TH" sz="4000" b="1" dirty="0" smtClean="0">
                <a:latin typeface="Angsana New" pitchFamily="18" charset="-34"/>
              </a:rPr>
              <a:t>“หลักความมั่นคงของกฎหมาย”</a:t>
            </a:r>
            <a:r>
              <a:rPr lang="th-TH" sz="4000" dirty="0" smtClean="0">
                <a:latin typeface="Angsana New" pitchFamily="18" charset="-34"/>
              </a:rPr>
              <a:t>  กับ </a:t>
            </a:r>
            <a:r>
              <a:rPr lang="th-TH" sz="4000" b="1" dirty="0" smtClean="0">
                <a:latin typeface="Angsana New" pitchFamily="18" charset="-34"/>
              </a:rPr>
              <a:t>“เหตุผลความจำเป็นของประโยชน์สาธารณะ”</a:t>
            </a:r>
            <a:r>
              <a:rPr lang="th-TH" sz="4000" dirty="0" smtClean="0">
                <a:latin typeface="Angsana New" pitchFamily="18" charset="-34"/>
              </a:rPr>
              <a:t> ในการให้กฎหมายมีผลย้อนหลังดังกล่าว</a:t>
            </a:r>
            <a:endParaRPr lang="th-TH" sz="4000" dirty="0" smtClean="0"/>
          </a:p>
        </p:txBody>
      </p:sp>
    </p:spTree>
    <p:extLst>
      <p:ext uri="{BB962C8B-B14F-4D97-AF65-F5344CB8AC3E}">
        <p14:creationId xmlns:p14="http://schemas.microsoft.com/office/powerpoint/2010/main" val="160606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๒.๓.๖.๕ </a:t>
            </a: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หลักห้ามมิให้กฎหมายมีผลย้อนหลัง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th-TH" sz="4000" dirty="0"/>
              <a:t>ข. การมีผลย้อนหลังมิใช่โดย</a:t>
            </a:r>
            <a:r>
              <a:rPr lang="th-TH" sz="4000" dirty="0" smtClean="0"/>
              <a:t>แท้</a:t>
            </a:r>
          </a:p>
          <a:p>
            <a:pPr>
              <a:buNone/>
              <a:defRPr/>
            </a:pPr>
            <a:r>
              <a:rPr lang="th-TH" sz="4000" dirty="0"/>
              <a:t>	</a:t>
            </a:r>
            <a:r>
              <a:rPr lang="th-TH" sz="4000" dirty="0" smtClean="0"/>
              <a:t>	การมีผลย้อนหลังมิใช่โดยแท้ หมายถึง กรณีที่เหตุการณ์ใดเหตุการณืหนึ่งได้เกิดขึ้นในอดีต  แต่เหตุการณ์นั้นยังไม่เสร็จสิ้นจวบจนถึงปัจจุบัน และมีการตรากฎหมายเพื่อใช้บังคับกับเหตุการณ์ที่ยังไม่เสร็จสิ้นดังกล่าว  โดยให้มีผลนับจากปัจจุบันแต่ทั้งนี้ย่อมกระทบกับเหตุการณืที่เกิดขึ้นในอดีตและสืบเนื่องมาจนถึงปัจจุบัน</a:t>
            </a:r>
            <a:endParaRPr lang="th-TH" sz="4000" dirty="0"/>
          </a:p>
          <a:p>
            <a:pPr>
              <a:buNone/>
              <a:defRPr/>
            </a:pPr>
            <a:r>
              <a:rPr lang="th-TH" dirty="0"/>
              <a:t>	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5583072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>
              <a:defRPr/>
            </a:pPr>
            <a:fld id="{AA436137-D900-486B-AA81-ACD38072E885}" type="slidenum">
              <a:rPr lang="en-US" sz="1000" smtClean="0"/>
              <a:pPr>
                <a:defRPr/>
              </a:pPr>
              <a:t>107</a:t>
            </a:fld>
            <a:endParaRPr lang="en-US" sz="1000" smtClean="0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๒.๓.๖.๕ </a:t>
            </a: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หลักห้ามมิให้กฎหมายมีผลย้อนหลัง</a:t>
            </a:r>
            <a:endParaRPr lang="th-TH" dirty="0" smtClean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th-TH" dirty="0" smtClean="0">
                <a:cs typeface="Angsana New" pitchFamily="18" charset="-34"/>
              </a:rPr>
              <a:t>	</a:t>
            </a:r>
            <a:r>
              <a:rPr lang="th-TH" sz="3600" dirty="0"/>
              <a:t>ข. การมีผลย้อนหลังมิใช่โดยแท้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h-TH" sz="3600" dirty="0" smtClean="0"/>
              <a:t>		สำหรับการมีผลย้อนหลังมิใช่โดยแท้  จะต้องพิจารณาชั่งน้ำหนักระหว่าง </a:t>
            </a:r>
            <a:r>
              <a:rPr lang="th-TH" sz="3600" b="1" dirty="0" smtClean="0">
                <a:latin typeface="Angsana New" pitchFamily="18" charset="-34"/>
              </a:rPr>
              <a:t>“หลักการคุ้มครองสุจริต”</a:t>
            </a:r>
            <a:r>
              <a:rPr lang="th-TH" sz="3600" dirty="0" smtClean="0">
                <a:latin typeface="Angsana New" pitchFamily="18" charset="-34"/>
              </a:rPr>
              <a:t>  กับ </a:t>
            </a:r>
            <a:r>
              <a:rPr lang="th-TH" sz="3600" b="1" dirty="0" smtClean="0">
                <a:latin typeface="Angsana New" pitchFamily="18" charset="-34"/>
              </a:rPr>
              <a:t>“เหตุผลความจำเป็นในการคุ้มครองประโยชน์สาธารณะ”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h-TH" sz="3600" dirty="0" smtClean="0">
                <a:latin typeface="Angsana New" pitchFamily="18" charset="-34"/>
              </a:rPr>
              <a:t>		แต่อย่างไรก็ตามจะต้องสันนิษฐานไว้ก่อนทั้งสองกรณีว่าประชาชนเชื่อโดยสุจริตถึงความสมบูรณ์ของกฎหมายที่มีผลใช้บังคับอยู่</a:t>
            </a:r>
            <a:endParaRPr lang="th-TH" sz="3600" dirty="0" smtClean="0"/>
          </a:p>
        </p:txBody>
      </p:sp>
    </p:spTree>
    <p:extLst>
      <p:ext uri="{BB962C8B-B14F-4D97-AF65-F5344CB8AC3E}">
        <p14:creationId xmlns:p14="http://schemas.microsoft.com/office/powerpoint/2010/main" val="350775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๒.๓.๖.๕ </a:t>
            </a: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หลักห้ามมิให้กฎหมายมีผลย้อนหลัง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th-TH" sz="4000" dirty="0" smtClean="0">
                <a:latin typeface="Angsana New" pitchFamily="18" charset="-34"/>
              </a:rPr>
              <a:t>ก. คำ</a:t>
            </a:r>
            <a:r>
              <a:rPr lang="th-TH" sz="4000" dirty="0">
                <a:latin typeface="Angsana New" pitchFamily="18" charset="-34"/>
              </a:rPr>
              <a:t>วินิจฉัยศาลรัฐธรรมนูญที่ ๒๘/</a:t>
            </a:r>
            <a:r>
              <a:rPr lang="th-TH" sz="4000" dirty="0" smtClean="0">
                <a:latin typeface="Angsana New" pitchFamily="18" charset="-34"/>
              </a:rPr>
              <a:t>๒๕๔๗</a:t>
            </a:r>
            <a:endParaRPr lang="th-TH" sz="4000" dirty="0">
              <a:latin typeface="Angsana New" pitchFamily="18" charset="-34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th-TH" sz="4000" dirty="0">
                <a:latin typeface="Angsana New" pitchFamily="18" charset="-34"/>
              </a:rPr>
              <a:t>	</a:t>
            </a:r>
            <a:r>
              <a:rPr lang="th-TH" sz="4000" dirty="0" smtClean="0">
                <a:effectLst/>
                <a:latin typeface="Angsana New" pitchFamily="18" charset="-34"/>
              </a:rPr>
              <a:t>ศาลปกครองกลางส่งคำโต้แย้ง</a:t>
            </a:r>
            <a:r>
              <a:rPr lang="th-TH" sz="4000" dirty="0">
                <a:effectLst/>
                <a:latin typeface="Angsana New" pitchFamily="18" charset="-34"/>
              </a:rPr>
              <a:t>ของผู้ฟ้องคดี เพื่อ</a:t>
            </a:r>
            <a:r>
              <a:rPr lang="th-TH" sz="4000" dirty="0" smtClean="0">
                <a:effectLst/>
                <a:latin typeface="Angsana New" pitchFamily="18" charset="-34"/>
              </a:rPr>
              <a:t>ขอให้ศาล</a:t>
            </a:r>
            <a:r>
              <a:rPr lang="th-TH" sz="4000" dirty="0">
                <a:effectLst/>
                <a:latin typeface="Angsana New" pitchFamily="18" charset="-34"/>
              </a:rPr>
              <a:t>รัฐธรรมนูญพิจารณา</a:t>
            </a:r>
            <a:r>
              <a:rPr lang="th-TH" sz="4000" dirty="0" smtClean="0">
                <a:effectLst/>
                <a:latin typeface="Angsana New" pitchFamily="18" charset="-34"/>
              </a:rPr>
              <a:t>วินิจฉัยตาม</a:t>
            </a:r>
            <a:r>
              <a:rPr lang="th-TH" sz="4000" dirty="0">
                <a:effectLst/>
                <a:latin typeface="Angsana New" pitchFamily="18" charset="-34"/>
              </a:rPr>
              <a:t>รัฐธรรมนูญ มาตรา ๒๖๔ กรณีพระราชบัญญัติวิชาชีพการพยาบาลและการผดุง</a:t>
            </a:r>
            <a:r>
              <a:rPr lang="th-TH" sz="4000" dirty="0" smtClean="0">
                <a:effectLst/>
                <a:latin typeface="Angsana New" pitchFamily="18" charset="-34"/>
              </a:rPr>
              <a:t>ครรภ์ (</a:t>
            </a:r>
            <a:r>
              <a:rPr lang="th-TH" sz="4000" dirty="0">
                <a:effectLst/>
                <a:latin typeface="Angsana New" pitchFamily="18" charset="-34"/>
              </a:rPr>
              <a:t>ฉบับที่ ๒) พ.ศ. ๒๕๔๐ มาตรา ๒๑ ขัดหรือ</a:t>
            </a:r>
            <a:r>
              <a:rPr lang="th-TH" sz="4000" dirty="0" smtClean="0">
                <a:effectLst/>
                <a:latin typeface="Angsana New" pitchFamily="18" charset="-34"/>
              </a:rPr>
              <a:t>แย้งต่อหลักกฎหมายย้อนหลัง และต่อรัฐธรรมนูญ </a:t>
            </a:r>
            <a:r>
              <a:rPr lang="th-TH" sz="4000" dirty="0">
                <a:effectLst/>
                <a:latin typeface="Angsana New" pitchFamily="18" charset="-34"/>
              </a:rPr>
              <a:t>มาตรา ๒๙ </a:t>
            </a:r>
            <a:r>
              <a:rPr lang="th-TH" sz="4000" dirty="0" smtClean="0">
                <a:effectLst/>
                <a:latin typeface="Angsana New" pitchFamily="18" charset="-34"/>
              </a:rPr>
              <a:t>ประกอบมาตรา </a:t>
            </a:r>
            <a:r>
              <a:rPr lang="th-TH" sz="4000" dirty="0">
                <a:effectLst/>
                <a:latin typeface="Angsana New" pitchFamily="18" charset="-34"/>
              </a:rPr>
              <a:t>๕๐ หรือไม่</a:t>
            </a:r>
            <a:endParaRPr lang="th-TH" sz="4000" dirty="0" smtClean="0">
              <a:effectLst/>
              <a:latin typeface="Angsana New" pitchFamily="18" charset="-34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th-TH" sz="4000" dirty="0">
              <a:latin typeface="Angsana New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E651EB-9CD3-4CC6-8D12-E0E0B4B51C9E}" type="slidenum">
              <a:rPr lang="en-US"/>
              <a:pPr>
                <a:defRPr/>
              </a:pPr>
              <a:t>108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16589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๒.๓.๖.๕ </a:t>
            </a: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หลักห้ามมิให้กฎหมายมีผลย้อนหลัง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th-TH" sz="2800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600" dirty="0" smtClean="0">
                <a:latin typeface="Angsana New" pitchFamily="18" charset="-34"/>
              </a:rPr>
              <a:t>ศาลรัฐธรรมนูญวินิจฉัยว่า  พระราชบัญญัติ</a:t>
            </a:r>
            <a:r>
              <a:rPr lang="th-TH" sz="3600" dirty="0">
                <a:latin typeface="Angsana New" pitchFamily="18" charset="-34"/>
              </a:rPr>
              <a:t>วิชาชีพการพยาบาลและ</a:t>
            </a:r>
            <a:r>
              <a:rPr lang="th-TH" sz="3600" dirty="0" smtClean="0">
                <a:latin typeface="Angsana New" pitchFamily="18" charset="-34"/>
              </a:rPr>
              <a:t>การผดุง</a:t>
            </a:r>
            <a:r>
              <a:rPr lang="th-TH" sz="3600" dirty="0">
                <a:latin typeface="Angsana New" pitchFamily="18" charset="-34"/>
              </a:rPr>
              <a:t>ครรภ์ (ฉบับที่ ๒) พ.ศ. ๒๕๔๐ มาตรา ๒๑ ขัดหรือแย้งต่อ</a:t>
            </a:r>
            <a:r>
              <a:rPr lang="th-TH" sz="3600" dirty="0" smtClean="0">
                <a:latin typeface="Angsana New" pitchFamily="18" charset="-34"/>
              </a:rPr>
              <a:t>รัฐธรรมนูญ(หลักกฎหมายย้อนหลัง) </a:t>
            </a:r>
            <a:r>
              <a:rPr lang="th-TH" sz="3600" dirty="0">
                <a:latin typeface="Angsana New" pitchFamily="18" charset="-34"/>
              </a:rPr>
              <a:t>โดยมิได้ระบุว่าขัด</a:t>
            </a:r>
            <a:r>
              <a:rPr lang="th-TH" sz="3600" dirty="0" smtClean="0">
                <a:latin typeface="Angsana New" pitchFamily="18" charset="-34"/>
              </a:rPr>
              <a:t>หรือแย้ง</a:t>
            </a:r>
            <a:r>
              <a:rPr lang="th-TH" sz="3600" dirty="0">
                <a:latin typeface="Angsana New" pitchFamily="18" charset="-34"/>
              </a:rPr>
              <a:t>ต่อรัฐธรรมนูญ มาตราใด กรณีไม่เป็นไปตามข้อกำหนดศาลรัฐธรรมนูญว่าด้วยวิธีพิจารณา</a:t>
            </a:r>
            <a:r>
              <a:rPr lang="th-TH" sz="3600" dirty="0" smtClean="0">
                <a:latin typeface="Angsana New" pitchFamily="18" charset="-34"/>
              </a:rPr>
              <a:t>ของศาล</a:t>
            </a:r>
            <a:r>
              <a:rPr lang="th-TH" sz="3600" dirty="0">
                <a:latin typeface="Angsana New" pitchFamily="18" charset="-34"/>
              </a:rPr>
              <a:t>รัฐธรรมนูญ พ.ศ. ๒๕๔๖ ข้อ ๖ (๒) ที่กำหนดให้คำร้องต้องระบุมาตราของรัฐธรรมนูญ</a:t>
            </a:r>
            <a:r>
              <a:rPr lang="th-TH" sz="3600" dirty="0" smtClean="0">
                <a:latin typeface="Angsana New" pitchFamily="18" charset="-34"/>
              </a:rPr>
              <a:t>แห่งราชอาณาจักร</a:t>
            </a:r>
            <a:r>
              <a:rPr lang="th-TH" sz="3600" dirty="0">
                <a:latin typeface="Angsana New" pitchFamily="18" charset="-34"/>
              </a:rPr>
              <a:t>ไทยที่เกี่ยวกับเหตุในคำร้องไว้ด้วย ศาลรัฐธรรมนูญจึงไม่จำต้อง</a:t>
            </a:r>
            <a:r>
              <a:rPr lang="th-TH" sz="3600" dirty="0" smtClean="0">
                <a:latin typeface="Angsana New" pitchFamily="18" charset="-34"/>
              </a:rPr>
              <a:t>วินิจฉัยกรณีที่อ้างว่าขัดกับหลัก</a:t>
            </a:r>
            <a:r>
              <a:rPr lang="th-TH" sz="3600" smtClean="0">
                <a:latin typeface="Angsana New" pitchFamily="18" charset="-34"/>
              </a:rPr>
              <a:t>กฎหมายย้อนหลัง </a:t>
            </a:r>
            <a:endParaRPr lang="th-TH" sz="3600" dirty="0" smtClean="0">
              <a:latin typeface="Angsana New" pitchFamily="18" charset="-34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th-TH" sz="3600" dirty="0" smtClean="0">
                <a:latin typeface="Angsana New" pitchFamily="18" charset="-34"/>
              </a:rPr>
              <a:t>	พระราชบัญญัติ</a:t>
            </a:r>
            <a:r>
              <a:rPr lang="th-TH" sz="3600" dirty="0">
                <a:latin typeface="Angsana New" pitchFamily="18" charset="-34"/>
              </a:rPr>
              <a:t>วิชาชีพการพยาบาลและการผดุงครรภ์ (ฉบับที่ ๒) พ.ศ. ๒๕๔๐ มาตรา </a:t>
            </a:r>
            <a:r>
              <a:rPr lang="th-TH" sz="3600" dirty="0" smtClean="0">
                <a:latin typeface="Angsana New" pitchFamily="18" charset="-34"/>
              </a:rPr>
              <a:t>๒๑ ไม่</a:t>
            </a:r>
            <a:r>
              <a:rPr lang="th-TH" sz="3600" dirty="0">
                <a:latin typeface="Angsana New" pitchFamily="18" charset="-34"/>
              </a:rPr>
              <a:t>ขัดหรือแย้งต่อรัฐธรรมนูญ มาตรา ๒๙ ประกอบมาตรา ๕๐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F9A0DE-6804-44EB-8E8F-7560150305D2}" type="slidenum">
              <a:rPr lang="en-US"/>
              <a:pPr>
                <a:defRPr/>
              </a:pPr>
              <a:t>109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201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6000" b="1" dirty="0" smtClean="0">
                <a:solidFill>
                  <a:srgbClr val="FF0000"/>
                </a:solidFill>
                <a:cs typeface="+mn-cs"/>
              </a:rPr>
              <a:t>๒. “</a:t>
            </a:r>
            <a:r>
              <a:rPr lang="th-TH" sz="6000" b="1" dirty="0">
                <a:solidFill>
                  <a:srgbClr val="FF0000"/>
                </a:solidFill>
                <a:cs typeface="+mn-cs"/>
              </a:rPr>
              <a:t>หลักนิติ</a:t>
            </a:r>
            <a:r>
              <a:rPr lang="th-TH" sz="6000" b="1" dirty="0" smtClean="0">
                <a:solidFill>
                  <a:srgbClr val="FF0000"/>
                </a:solidFill>
                <a:cs typeface="+mn-cs"/>
              </a:rPr>
              <a:t>ธรรม/นิติรัฐ” </a:t>
            </a:r>
            <a:r>
              <a:rPr lang="th-TH" sz="6000" b="1" dirty="0">
                <a:solidFill>
                  <a:srgbClr val="FF0000"/>
                </a:solidFill>
                <a:cs typeface="+mn-cs"/>
              </a:rPr>
              <a:t>ในฐานะ “เกณฑ์” ตรวจสอบการกระทำขององค์ของ</a:t>
            </a:r>
            <a:r>
              <a:rPr lang="th-TH" sz="6000" b="1" dirty="0" smtClean="0">
                <a:solidFill>
                  <a:srgbClr val="FF0000"/>
                </a:solidFill>
                <a:cs typeface="+mn-cs"/>
              </a:rPr>
              <a:t>รัฐ</a:t>
            </a:r>
            <a:endParaRPr lang="en-GB" sz="60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4000" dirty="0" smtClean="0"/>
              <a:t>๒.๑ ความหมาย</a:t>
            </a:r>
            <a:r>
              <a:rPr lang="th-TH" sz="4000" dirty="0"/>
              <a:t>ของ “หลักนิติ</a:t>
            </a:r>
            <a:r>
              <a:rPr lang="th-TH" sz="4000" dirty="0" smtClean="0"/>
              <a:t>ธรรม/นิติรัฐ” </a:t>
            </a:r>
            <a:endParaRPr lang="th-TH" sz="4000" dirty="0" smtClean="0"/>
          </a:p>
          <a:p>
            <a:pPr marL="0" indent="0">
              <a:buNone/>
            </a:pPr>
            <a:r>
              <a:rPr lang="th-TH" sz="4000" dirty="0" smtClean="0"/>
              <a:t>๒.๒ สถานะของ “หลัก</a:t>
            </a:r>
            <a:r>
              <a:rPr lang="th-TH" sz="4000" dirty="0"/>
              <a:t>นิติ</a:t>
            </a:r>
            <a:r>
              <a:rPr lang="th-TH" sz="4000" dirty="0" smtClean="0"/>
              <a:t>ธรรม/นิติรัฐ”  </a:t>
            </a:r>
            <a:endParaRPr lang="th-TH" sz="4000" dirty="0" smtClean="0"/>
          </a:p>
          <a:p>
            <a:r>
              <a:rPr lang="th-TH" sz="4000" dirty="0" smtClean="0"/>
              <a:t>๒.๓ “หลัก</a:t>
            </a:r>
            <a:r>
              <a:rPr lang="th-TH" sz="4000" dirty="0"/>
              <a:t>นิติ</a:t>
            </a:r>
            <a:r>
              <a:rPr lang="th-TH" sz="4000" dirty="0" smtClean="0"/>
              <a:t>ธรรม/นิติรัฐ” </a:t>
            </a:r>
            <a:r>
              <a:rPr lang="th-TH" sz="4000" dirty="0" smtClean="0"/>
              <a:t>ใน</a:t>
            </a:r>
            <a:r>
              <a:rPr lang="th-TH" sz="4000" dirty="0"/>
              <a:t>ฐานะเป็นเกณฑ์ตรวจสอบการใช้อำนาจรัฐ </a:t>
            </a:r>
            <a:r>
              <a:rPr lang="th-TH" sz="4000" dirty="0" smtClean="0"/>
              <a:t>๒.๔ </a:t>
            </a:r>
            <a:r>
              <a:rPr lang="th-TH" sz="4000" dirty="0" smtClean="0"/>
              <a:t>ผล</a:t>
            </a:r>
            <a:r>
              <a:rPr lang="th-TH" sz="4000" dirty="0"/>
              <a:t>ของการ</a:t>
            </a:r>
            <a:r>
              <a:rPr lang="th-TH" sz="4000" dirty="0" smtClean="0"/>
              <a:t>ละเมิด “หลัก</a:t>
            </a:r>
            <a:r>
              <a:rPr lang="th-TH" sz="4000" dirty="0"/>
              <a:t>นิติ</a:t>
            </a:r>
            <a:r>
              <a:rPr lang="th-TH" sz="4000" dirty="0" smtClean="0"/>
              <a:t>ธรรม/นิติรัฐ”</a:t>
            </a:r>
            <a:endParaRPr lang="en-GB" sz="4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794021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5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๒.๓.๖.๕ </a:t>
            </a:r>
            <a:r>
              <a:rPr lang="th-TH" sz="5400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หลักห้ามมิให้กฎหมายมีผลย้อนหลัง</a:t>
            </a:r>
            <a:endParaRPr lang="th-TH" sz="5400" dirty="0" smtClean="0">
              <a:solidFill>
                <a:srgbClr val="FF0000"/>
              </a:solidFill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h-TH" dirty="0"/>
              <a:t> </a:t>
            </a:r>
            <a:r>
              <a:rPr lang="th-TH" sz="3200" dirty="0" smtClean="0"/>
              <a:t>ข. คำ</a:t>
            </a:r>
            <a:r>
              <a:rPr lang="th-TH" sz="3200" dirty="0"/>
              <a:t>พิพากษาศาลปกครองสูงสุดที่ อ.๖๖/</a:t>
            </a:r>
            <a:r>
              <a:rPr lang="th-TH" sz="3200" dirty="0" smtClean="0"/>
              <a:t>๒๕๕๓</a:t>
            </a:r>
            <a:endParaRPr lang="th-TH" sz="3200" dirty="0"/>
          </a:p>
          <a:p>
            <a:pPr>
              <a:buFont typeface="Wingdings" pitchFamily="2" charset="2"/>
              <a:buNone/>
            </a:pPr>
            <a:r>
              <a:rPr lang="th-TH" sz="3200" dirty="0" smtClean="0"/>
              <a:t> 		ประกาศที่คณะกรรมการกลางเทศบาล(ก.ท.)กำหนดขึ้นเพื่อให้คณะกรรมการกลางเทศบาลจังหวัด(ก.ท.จ.)ใช้เป็นกรอบและแนวทางในการนำไปกำหนดหลักเกณฑ์การสอบแข่งขัน เพื่อให้เทศบาลต่างๆยึดถือเป็นหลักเกณฑ์ในการดำเนินการสอบแข่งขัน เป็นการใช้อำนาจทางปกครองตามกฎหมายที่มีลักษณะเป็นนิติกรรมทางปกครองที่มีผลบังคับเป็นการทั่วไป จึงเป็นกฎ และต้องอยู่ภายใต้หลักกฎหมายทั่วไปที่ว่านิติกรรมทางปกครอง(ที่มีลักษณะกฎ)ต้องไม่มีผลย้อนหลัง การที่ ก.ท. และ ก.ท.จ. บุรีรัมย์ ได้ออกประกาศห้ามใช้บัญชีข้ามจังหวัดโดยให้มีผลใช้บังคับย้อนหลัง และไม่มีบทเฉพาะกาลเพื่อรองรับการดำเนินการที่ถูกต้องตามมาตรฐานทั่วไป จึงเป็นการกระทำที่ไม่ชอบด้วยกฎหมาย</a:t>
            </a:r>
          </a:p>
        </p:txBody>
      </p:sp>
    </p:spTree>
    <p:extLst>
      <p:ext uri="{BB962C8B-B14F-4D97-AF65-F5344CB8AC3E}">
        <p14:creationId xmlns:p14="http://schemas.microsoft.com/office/powerpoint/2010/main" val="188453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7200" b="1" dirty="0" smtClean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๒.๔ </a:t>
            </a:r>
            <a:r>
              <a:rPr lang="th-TH" sz="7200" b="1" dirty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ผลของการละเมิด “หลักนิติธรรม”</a:t>
            </a:r>
            <a:endParaRPr lang="en-GB" sz="7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200" dirty="0"/>
              <a:t>หลักนิติธรรม” เป็นหลักการพื้นฐานที่มีสถานะเป็นหลักการในระดับรัฐธรรมนูญซึ่งมีทั้งหลักการย่อยที่ปรากฏอยู่ในรัฐธรรมนูญและหลักการที่มิได้ปรากฏอยู่ในรัฐธรรมนูญ ดังนั้น การกระทำขององค์กรของรัฐใดๆก็ตามที่ขัดกับ “หลักนิติธรรม” ตามเกณฑ์ที่ได้กล่าวแล้วข้างต้น</a:t>
            </a:r>
            <a:r>
              <a:rPr lang="th-TH" sz="3200" b="1" dirty="0"/>
              <a:t>ย่อมมีผลเป็นการขัดกับรัฐธรรมนูญ </a:t>
            </a:r>
            <a:endParaRPr lang="th-TH" sz="3200" b="1" dirty="0" smtClean="0"/>
          </a:p>
          <a:p>
            <a:pPr marL="201168" lvl="1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แต่</a:t>
            </a:r>
            <a:r>
              <a:rPr lang="th-TH" sz="3200" dirty="0"/>
              <a:t>ทั้งนี้จะต้องพิจาณาว่าการกระทำนั้นๆ เป็นการกระทำในลักษณะใด และการกระทำเหล่านั้นอยู่ภายใต้การควบคุมตรวจสอบของศาลหรือไม่ และผลของการกระทำที่ขัดกับหลักนิติธรรมจะต้องพิจารณาจากอำนาจขององค์กรที่มีอำนาจในการควบคุม</a:t>
            </a:r>
            <a:r>
              <a:rPr lang="th-TH" sz="3200" dirty="0" smtClean="0"/>
              <a:t>ตรวจสอบ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497811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b="1" dirty="0" smtClean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๒.๔ </a:t>
            </a:r>
            <a:r>
              <a:rPr lang="th-TH" sz="6000" b="1" dirty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ผลของการละเมิด “หลักนิติ</a:t>
            </a:r>
            <a:r>
              <a:rPr lang="th-TH" sz="6000" b="1" dirty="0" smtClean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ธรรม/นิติรัฐ”</a:t>
            </a:r>
            <a:endParaRPr lang="en-GB" sz="6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4000" dirty="0" smtClean="0"/>
              <a:t>โดยสามารถแยกการกระทำที่เป็นการขัดต่อ “หลักนิติธรรม” ได้ ๓ ลักษณะ คือ</a:t>
            </a:r>
          </a:p>
          <a:p>
            <a:pPr marL="201168" lvl="1" indent="0">
              <a:buNone/>
            </a:pPr>
            <a:r>
              <a:rPr lang="th-TH" sz="4000" dirty="0"/>
              <a:t>	</a:t>
            </a:r>
            <a:r>
              <a:rPr lang="th-TH" sz="4000" dirty="0" smtClean="0"/>
              <a:t>(๑) บทบัญญัติของกฎหมาย</a:t>
            </a:r>
          </a:p>
          <a:p>
            <a:pPr marL="201168" lvl="1" indent="0">
              <a:buNone/>
            </a:pPr>
            <a:r>
              <a:rPr lang="th-TH" sz="4000" dirty="0"/>
              <a:t>	</a:t>
            </a:r>
            <a:r>
              <a:rPr lang="th-TH" sz="4000" dirty="0" smtClean="0"/>
              <a:t>(๒) การกระทำทางนโยบาย หรือ การกระทำทางการเมือง</a:t>
            </a:r>
          </a:p>
          <a:p>
            <a:pPr marL="201168" lvl="1" indent="0">
              <a:buNone/>
            </a:pPr>
            <a:r>
              <a:rPr lang="th-TH" sz="4000" dirty="0"/>
              <a:t>	</a:t>
            </a:r>
            <a:r>
              <a:rPr lang="th-TH" sz="4000" dirty="0" smtClean="0"/>
              <a:t>(๓) การกระทำทางปกครอง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612935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b="1" dirty="0" smtClean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๒.๔ </a:t>
            </a:r>
            <a:r>
              <a:rPr lang="th-TH" sz="6000" b="1" dirty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ผลของการละเมิด “หลักนิติ</a:t>
            </a:r>
            <a:r>
              <a:rPr lang="th-TH" sz="6000" b="1" dirty="0" smtClean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ธรรม/นิติรัฐ”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600" b="1" dirty="0"/>
              <a:t>(๑) </a:t>
            </a:r>
            <a:r>
              <a:rPr lang="th-TH" sz="3600" b="1" dirty="0" smtClean="0"/>
              <a:t>“</a:t>
            </a:r>
            <a:r>
              <a:rPr lang="th-TH" sz="3600" b="1" dirty="0"/>
              <a:t>บทบัญญัติของกฎหมาย” </a:t>
            </a:r>
            <a:r>
              <a:rPr lang="th-TH" sz="3600" dirty="0"/>
              <a:t>กรณีที่ขัดกับหลักนิติธรรม กรณีย่อมต้องด้วยมาตรา ๖ ของรัฐธรรมนูญ ๒๕๕๐ ซึ่งบัญญัติว่า “รัฐธรรมนูญเป็นกฎหมายสูงสุดของประเทศ บทบัญญัติใดของกฎหมาย กฎหรือข้อบังคับ ขัดหรือแย้งต่อรัฐธรรมนูญนี้ บทบัญญัตินั้นเป็นอันใช้บังคับมิได้” ส่วนการมีผลให้ใช้บังคับไม่ได้นั้นจะมีผลจากอดีต ปัจจุบัน หรือในอนาคตนั้น ย่อมขึ้นอยู่กับความบกพร่องของบทบัญญัติของกฎหมายนั้นๆว่ามีความบกพร่องในระดับที่รุนแรงเป็นประจักษ์  หรือบกพร่องเพียงเล็กน้อยไม่รุนแรงซึ่งอาจกำหนดเงื่อนไขให้รัฐสภาไปดำเนินการแก้ไขเปลี่ยนแปลงในอนาคตได้</a:t>
            </a:r>
            <a:endParaRPr lang="en-GB" sz="3600" dirty="0"/>
          </a:p>
          <a:p>
            <a:pPr marL="201168" lvl="1" indent="0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437668989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6700" b="1" dirty="0" smtClean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๒.๔ </a:t>
            </a:r>
            <a:r>
              <a:rPr lang="th-TH" sz="6700" b="1" dirty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ผลของการละเมิด “หลักนิติ</a:t>
            </a:r>
            <a:r>
              <a:rPr lang="th-TH" sz="6700" b="1" dirty="0" smtClean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ธรรม/นิติรัฐ</a:t>
            </a:r>
            <a:r>
              <a:rPr lang="th-TH" sz="7200" b="1" dirty="0" smtClean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”</a:t>
            </a:r>
            <a:endParaRPr lang="en-GB" sz="7200" b="1" dirty="0">
              <a:solidFill>
                <a:srgbClr val="FF000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200" b="1" dirty="0"/>
              <a:t>(๒) </a:t>
            </a:r>
            <a:r>
              <a:rPr lang="th-TH" sz="3200" b="1" dirty="0" smtClean="0"/>
              <a:t>“</a:t>
            </a:r>
            <a:r>
              <a:rPr lang="th-TH" sz="3200" b="1" dirty="0"/>
              <a:t>การกระทำทางนโยบาย” </a:t>
            </a:r>
            <a:r>
              <a:rPr lang="th-TH" sz="3200" dirty="0"/>
              <a:t>หรือ “การกระทำทางเมือง” หากการกระทำเหล่านั้นไม่อยู่ภายใต้การตรวจสอบขององค์กรอื่นๆ การกระทำเหล่านั้นย่อมอยู่ภายใต้การตรวจสอบทางการเมือง ซึ่งตามบทบัญญัติมาตรา ๓ วรรค ๒ ของรัฐธรรมนูญ ๒๕๕๐ ได้บัญญัติให้ฝ่ายการเมืองต้องปฏิบัติให้เป็นไปตามหลักนิติธรรมเช่นกัน ดังนั้น การกระทำ</a:t>
            </a:r>
            <a:r>
              <a:rPr lang="th-TH" sz="3200" dirty="0" smtClean="0"/>
              <a:t>ทางนโยบาย</a:t>
            </a:r>
            <a:r>
              <a:rPr lang="th-TH" sz="3200" dirty="0"/>
              <a:t>หรือการกระทำทางการเมืองที่ขัดกับหลักนิติธรรมย่อมเป็นการกระทำที่ขัดกับรัฐธรรมนูญ ซึ่งอาจนำไปสู่การควบคุมตรวจสอบทางการเมืองหรือนำไปสู่กระบวนการถอดถอนผู้ดำรงตำแหน่งทางการเมือง  หรือกรณีที่เกี่ยวโยงกับการทุจริตหรือประพฤติมิชอบของฝ่ายการเมืองย่อมเป็นเหตุที่นำไปสู่การฟ้องร้องต่อศาลฎีกาแผนกคดีอาญาของผู้</a:t>
            </a:r>
            <a:r>
              <a:rPr lang="th-TH" sz="3200" dirty="0" smtClean="0"/>
              <a:t>ดำรง</a:t>
            </a:r>
            <a:r>
              <a:rPr lang="th-TH" sz="3200" dirty="0"/>
              <a:t>ตำแหน่งทางการเมืองได้ หากการกระทำเหล่านั้นเข้าองค์ประกอบความผิดที่เกี่ยวข้อง</a:t>
            </a:r>
            <a:endParaRPr lang="en-GB" sz="3200" dirty="0"/>
          </a:p>
          <a:p>
            <a:pPr marL="201168" lvl="1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75490406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b="1" dirty="0" smtClean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๒.๔ </a:t>
            </a:r>
            <a:r>
              <a:rPr lang="th-TH" sz="6000" b="1" dirty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ผลของการละเมิด “หลักนิติธรรม”</a:t>
            </a:r>
            <a:endParaRPr lang="en-GB" sz="6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	</a:t>
            </a:r>
            <a:r>
              <a:rPr lang="th-TH" sz="2800" b="1" dirty="0"/>
              <a:t>(</a:t>
            </a:r>
            <a:r>
              <a:rPr lang="th-TH" sz="2800" b="1" dirty="0" smtClean="0"/>
              <a:t>๓) “</a:t>
            </a:r>
            <a:r>
              <a:rPr lang="th-TH" sz="2800" b="1" dirty="0"/>
              <a:t>การกระทำทางปกครอง” </a:t>
            </a:r>
            <a:r>
              <a:rPr lang="th-TH" sz="2800" dirty="0"/>
              <a:t>ไม่ว่าจะเป็นการออกกฎ คำสั่ง หรือการกระทำอื่นใด ย่อมอยู่ภายใต้การตรวจสอบของศาลปกครอง การกระทำทางปกครองที่ขัดต่อหลักนิติธรรมถือว่าเป็นการกระทำที่ขัดต่อรัฐธรรมนูญ ย่อมถือได้ว่าเป็นการกระทำที่ไม่ชอบด้วยกฎหมาย ศาลปกครองย่อมมีอำนาจในการออกคำบังคับตามที่กำหนดไว้ในมาตรา ๗๒ วรรคหนึ่ง (๑) และวรรคสอง แห่งพระราชบัญญัติจัดตั้งศาลปกครองและวิธีพิจารณาคดีปกครอง พ.ศ. ๒๕๔๒ ซึ่งกำหนดว่า ในการออกคำบังคับตามวรรคหนึ่ง (๑) ศาลปกครองมีอำนาจกำหนดว่าจะให้มีผลย้อนหลังหรือไม่ย้อนหลังหรือมีผลไปในอนาคตถึงขณะใดขณะหนึ่งได้  หรือจะกำหนดให้มีเงื่อนไขอย่างใดอย่างหนึ่งก็ได้ ทั้งนี้ตามความเป็นธรรมแห่งกรณี”  ทั้งนี้ย่อมขึ้นอยู่กับระดับความรุนแรงของความบกพร่องของการกระทำทางปกครองดังกล่าว กฎหมายจึงกำหนดให้ศาลปกครองพิจารณาให้เหมาะสมแก่กรณีนั้นๆ</a:t>
            </a:r>
            <a:endParaRPr lang="en-GB" sz="2800" dirty="0"/>
          </a:p>
          <a:p>
            <a:r>
              <a:rPr lang="th-TH" sz="2800" dirty="0"/>
              <a:t>	</a:t>
            </a:r>
            <a:endParaRPr lang="en-GB" sz="2800" dirty="0"/>
          </a:p>
          <a:p>
            <a:pPr marL="201168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834224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7200" b="1" dirty="0" smtClean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บทสรุป</a:t>
            </a:r>
            <a:endParaRPr lang="en-GB" sz="7200" b="1" dirty="0">
              <a:solidFill>
                <a:srgbClr val="FF000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h-TH" sz="4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๑. “นิติธรรม” ของไทย – “นิติรัฐ” ของภาคพื้นยุโรป</a:t>
            </a:r>
          </a:p>
          <a:p>
            <a:r>
              <a:rPr lang="th-TH" sz="4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๒. สถานะของ “นิติ</a:t>
            </a:r>
            <a:r>
              <a:rPr lang="th-TH" sz="4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ธรรม/นิติรัฐ” </a:t>
            </a:r>
            <a:r>
              <a:rPr lang="th-TH" sz="4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มีสถานะเป็น “หลักการพื้นฐานของรัฐธรรมนูญ”</a:t>
            </a:r>
          </a:p>
          <a:p>
            <a:r>
              <a:rPr lang="th-TH" sz="4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๓. “หลักนิติ</a:t>
            </a:r>
            <a:r>
              <a:rPr lang="th-TH" sz="4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ธรรม/นิติรัฐ” </a:t>
            </a:r>
            <a:r>
              <a:rPr lang="th-TH" sz="4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เป็น “เกณฑ์” ที่ผูกพันการใช้อำนาจองค์กรของรัฐทั้งหลาย</a:t>
            </a:r>
          </a:p>
          <a:p>
            <a:r>
              <a:rPr lang="th-TH" sz="4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๔. การละเมิด “หลักนิติ</a:t>
            </a:r>
            <a:r>
              <a:rPr lang="th-TH" sz="4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ธรรม/นิติรัฐ” </a:t>
            </a:r>
            <a:r>
              <a:rPr lang="th-TH" sz="4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ย่อมส่งผลให้การกระทำนั้นๆขัดต่อรัฐธรรมนูญ</a:t>
            </a:r>
            <a:endParaRPr lang="en-GB" sz="40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42744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7200" b="1" dirty="0" smtClean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บทนำ</a:t>
            </a:r>
            <a:endParaRPr lang="en-GB" sz="7200" b="1" dirty="0">
              <a:solidFill>
                <a:srgbClr val="FF000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200" dirty="0" smtClean="0"/>
              <a:t>“</a:t>
            </a:r>
            <a:r>
              <a:rPr lang="th-TH" sz="3200" dirty="0"/>
              <a:t>หลักนิติธรรม” </a:t>
            </a:r>
            <a:r>
              <a:rPr lang="en-GB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(Rule of Law)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/>
              <a:t>กับ “หลักนิติรัฐ” </a:t>
            </a:r>
            <a:r>
              <a:rPr lang="en-GB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(Rechtsstaat)  </a:t>
            </a:r>
            <a:r>
              <a:rPr lang="th-TH" sz="3200" dirty="0"/>
              <a:t>เป็นหลักการเดียวกันหรือไม่ </a:t>
            </a:r>
            <a:r>
              <a:rPr lang="th-TH" sz="3200" dirty="0" smtClean="0"/>
              <a:t>เป็นข้อถกเถียงในทางวิชาการ แต่อ</a:t>
            </a:r>
            <a:r>
              <a:rPr lang="th-TH" sz="3200" dirty="0"/>
              <a:t>ย่างไรก็ตามพัฒนาการของระบบกฎหมายในปัจจุบันภายใต้ระบบ</a:t>
            </a:r>
            <a:r>
              <a:rPr lang="th-TH" sz="3200" dirty="0" err="1"/>
              <a:t>โลกาภิวัฒน์</a:t>
            </a:r>
            <a:r>
              <a:rPr lang="th-TH" sz="3200" dirty="0"/>
              <a:t> </a:t>
            </a:r>
            <a:r>
              <a:rPr lang="en-GB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(Globalization) </a:t>
            </a:r>
            <a:r>
              <a:rPr lang="th-TH" sz="3200" dirty="0"/>
              <a:t>มีส่วนสำคัญทำให้ “หลักนิติธรรม” และ “หลักนิติรัฐ” พัฒนามาสู่การมีหลักการร่วมกันของบรรดารัฐเสรีประชาธิปไตย  คงทิ้งไว้เฉพาะลักษณะที่เป็นพัฒนาการในทางประวัติศาสตร์ของแต่ละระบบที่ไม่ใช่สาระสำคัญของการเป็นหลักการพื้นฐานของรัฐเสรีประชาธิปไตย เช่น การมีระบบศาลคู่หรือระบบศาลเดี่ยว หรือการอยู่ภายใต้ระบบกฎหมายเดียวกันหรือมีระบบกฎหมายที่แยกตามลักษณะของกฎหมาย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939790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7200" b="1" dirty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บทนำ</a:t>
            </a:r>
            <a:endParaRPr lang="en-GB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th-TH" sz="2600" dirty="0" smtClean="0"/>
              <a:t>	</a:t>
            </a:r>
            <a:r>
              <a:rPr lang="th-TH" sz="3200" dirty="0" smtClean="0"/>
              <a:t>หลักการ</a:t>
            </a:r>
            <a:r>
              <a:rPr lang="th-TH" sz="3200" dirty="0"/>
              <a:t>ที่เป็นแก่นสาระสำคัญ</a:t>
            </a:r>
            <a:r>
              <a:rPr lang="th-TH" sz="3200" dirty="0" smtClean="0"/>
              <a:t>ของ “นิติธรรม” หรือ “นิติรัฐ” ได้</a:t>
            </a:r>
            <a:r>
              <a:rPr lang="th-TH" sz="3200" dirty="0"/>
              <a:t>นำไปสู่การรับรองคุ้มครองโดยกติการะหว่างประเทศหรือกฎหมายระหว่างประเทศ กล่าวคือ หลักการคุ้มครองสิทธิมนุษยชน, หลักไม่มีความผิด และไม่มีโทษโดยไม่มีกฎหมาย  หลักความเป็นอิสระของผู้พิพากษา เป็นต้น หลักการเหล่านี้ได้รับการยอมรับว่าเป็นหลักการพื้นฐานของบรรดารัฐเสรีประชาธิปไตย ซึ่งมีความมุ่งหมายเพื่อจำกัดการใช้อำนาจของรัฐและมุ่งคุ้มครองบุคคลจากการใช้อำนาจของรัฐทั้งหลาย  ดังนั้น รัฐที่ปกครองโดยกฎหมายทั้งหลายไม่ว่าจะเรียกว่า “นิติธรรม” หรือ “นิติรัฐ” สิ่งเหล่านี้จึงเป็นสาระสำคัญที่ทุกฝ่ายล้วนยอมรับและเป็นเกณฑ์สำคัญของการใช้อำนาจรัฐในแต่ละรัฐของบรรดารัฐเสรีประชาธิปไตย</a:t>
            </a:r>
            <a:endParaRPr lang="en-GB" sz="3200" dirty="0"/>
          </a:p>
          <a:p>
            <a:endParaRPr lang="en-GB" sz="28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89800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7200" b="1" dirty="0" smtClean="0">
                <a:solidFill>
                  <a:srgbClr val="FF0000"/>
                </a:solidFill>
                <a:cs typeface="+mn-cs"/>
              </a:rPr>
              <a:t>๒.๑ </a:t>
            </a:r>
            <a:r>
              <a:rPr lang="th-TH" sz="7200" b="1" dirty="0">
                <a:solidFill>
                  <a:srgbClr val="FF0000"/>
                </a:solidFill>
                <a:cs typeface="+mn-cs"/>
              </a:rPr>
              <a:t>ความหมายของ “หลักนิติธรรม” </a:t>
            </a:r>
            <a:endParaRPr lang="en-GB" sz="72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dirty="0" smtClean="0"/>
              <a:t>๒.๑.๑ หลักนิติธรรม</a:t>
            </a:r>
            <a:r>
              <a:rPr lang="en-GB" sz="4000" dirty="0" smtClean="0"/>
              <a:t> </a:t>
            </a:r>
            <a:r>
              <a:rPr lang="en-GB" sz="4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(Rule of Law)</a:t>
            </a:r>
            <a:endParaRPr lang="th-TH" sz="4000" dirty="0" smtClean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4000" dirty="0" smtClean="0"/>
              <a:t>๒.๑.๒ หลักนิติรัฐ</a:t>
            </a:r>
            <a:r>
              <a:rPr lang="en-GB" sz="4000" dirty="0" smtClean="0"/>
              <a:t> </a:t>
            </a:r>
            <a:r>
              <a:rPr lang="en-GB" sz="4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(Rechtsstaat)</a:t>
            </a:r>
            <a:endParaRPr lang="th-TH" sz="4000" dirty="0" smtClean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r>
              <a:rPr lang="th-TH" sz="4000" dirty="0" smtClean="0"/>
              <a:t>๒.๑.๓ พิจารณาในบริบทของรัฐธรรมนูญไทย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940239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7200" b="1" dirty="0" smtClean="0">
                <a:solidFill>
                  <a:srgbClr val="FF0000"/>
                </a:solidFill>
                <a:cs typeface="+mn-cs"/>
              </a:rPr>
              <a:t>๒.๑.๑ </a:t>
            </a:r>
            <a:r>
              <a:rPr lang="th-TH" sz="7200" b="1" dirty="0">
                <a:solidFill>
                  <a:srgbClr val="FF0000"/>
                </a:solidFill>
                <a:cs typeface="+mn-cs"/>
              </a:rPr>
              <a:t>หลักนิติ</a:t>
            </a:r>
            <a:r>
              <a:rPr lang="th-TH" sz="7200" b="1" dirty="0" smtClean="0">
                <a:solidFill>
                  <a:srgbClr val="FF0000"/>
                </a:solidFill>
                <a:cs typeface="+mn-cs"/>
              </a:rPr>
              <a:t>ธรรม</a:t>
            </a:r>
            <a:r>
              <a:rPr lang="en-GB" sz="7200" b="1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GB" sz="7200" b="1" dirty="0">
                <a:solidFill>
                  <a:srgbClr val="FF0000"/>
                </a:solidFill>
                <a:latin typeface="Cordia New" panose="020B0304020202020204" pitchFamily="34" charset="-34"/>
                <a:cs typeface="+mn-cs"/>
              </a:rPr>
              <a:t>(Rule of Law</a:t>
            </a:r>
            <a:r>
              <a:rPr lang="en-GB" sz="7200" b="1" dirty="0" smtClean="0">
                <a:solidFill>
                  <a:srgbClr val="FF0000"/>
                </a:solidFill>
                <a:latin typeface="Cordia New" panose="020B0304020202020204" pitchFamily="34" charset="-34"/>
                <a:cs typeface="+mn-cs"/>
              </a:rPr>
              <a:t>)</a:t>
            </a:r>
            <a:r>
              <a:rPr lang="en-GB" sz="7200" b="1" dirty="0" smtClean="0">
                <a:solidFill>
                  <a:srgbClr val="FF0000"/>
                </a:solidFill>
                <a:cs typeface="+mn-cs"/>
              </a:rPr>
              <a:t> </a:t>
            </a:r>
            <a:endParaRPr lang="en-GB" sz="72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01168" lvl="1" indent="0">
              <a:buNone/>
            </a:pPr>
            <a:r>
              <a:rPr lang="en-GB" sz="30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6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หลักนิติธรรมเป็นหลักพื้นฐานสำคัญสำหรับประเทศที่ใช้ระบบ </a:t>
            </a:r>
            <a:r>
              <a:rPr lang="en-GB" sz="36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common law </a:t>
            </a:r>
            <a:r>
              <a:rPr lang="th-TH" sz="36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โดยเฉพาะประเทศอังกฤษ  </a:t>
            </a:r>
            <a:r>
              <a:rPr lang="en-GB" sz="36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A.V. Dicey </a:t>
            </a:r>
            <a:r>
              <a:rPr lang="th-TH" sz="36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ได้กล่าวถึงสาระสำคัญ ๓ ประการ</a:t>
            </a:r>
          </a:p>
          <a:p>
            <a:pPr marL="201168" lvl="1" indent="0">
              <a:buNone/>
            </a:pP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6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(๑) การที่ฝ่ายบริหารไม่มีอำนาจลงโทษบุคคลตามอำเภอใจ เว้นแต่ละเมิดกฎหมายโดยชัดแจ้ง และการพิจารณากระทำต่อหน้าศาล</a:t>
            </a:r>
          </a:p>
          <a:p>
            <a:pPr marL="201168" lvl="1" indent="0">
              <a:buNone/>
            </a:pP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6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(๒) ไม่มีบุคคลใดอยู่เหนือกฎหมาย(ไม่มีเจ้าหน้าที่ของรัฐหรือบุคคลธรรมดา) ต้องอยู่ภายใต้กฎหมายและศาลเดียวกัน</a:t>
            </a:r>
          </a:p>
          <a:p>
            <a:pPr marL="201168" lvl="1" indent="0">
              <a:buNone/>
            </a:pPr>
            <a:r>
              <a:rPr lang="th-TH" sz="36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6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(๓) หลักทั่วไปของกฎหมายรัฐธรรมนูญหรือสิทธิขั้นพื้นฐานของประชาชนเป็นผลมาจากคำวินิจฉัยของศาลหรือกฎหมายธรรมดา มิได้เกิดขึ้นจากการรับรองเป็นพิเศษโดยรัฐธรรมนูญ</a:t>
            </a:r>
            <a:endParaRPr lang="en-GB" sz="36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90597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7200" b="1" dirty="0" smtClean="0">
                <a:solidFill>
                  <a:srgbClr val="FF0000"/>
                </a:solidFill>
                <a:cs typeface="+mn-cs"/>
              </a:rPr>
              <a:t>๒.๑.๑ </a:t>
            </a:r>
            <a:r>
              <a:rPr lang="th-TH" sz="7200" b="1" dirty="0">
                <a:solidFill>
                  <a:srgbClr val="FF0000"/>
                </a:solidFill>
                <a:cs typeface="+mn-cs"/>
              </a:rPr>
              <a:t>หลักนิติธรรม</a:t>
            </a:r>
            <a:r>
              <a:rPr lang="en-GB" sz="7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GB" sz="7200" b="1" dirty="0">
                <a:solidFill>
                  <a:srgbClr val="FF0000"/>
                </a:solidFill>
                <a:latin typeface="Cordia New" panose="020B0304020202020204" pitchFamily="34" charset="-34"/>
                <a:cs typeface="+mn-cs"/>
              </a:rPr>
              <a:t>(Rule of Law)</a:t>
            </a:r>
            <a:r>
              <a:rPr lang="en-GB" sz="7200" b="1" dirty="0">
                <a:solidFill>
                  <a:srgbClr val="FF0000"/>
                </a:solidFill>
                <a:cs typeface="+mn-cs"/>
              </a:rPr>
              <a:t> </a:t>
            </a:r>
            <a:endParaRPr lang="en-GB" sz="72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	</a:t>
            </a:r>
            <a:r>
              <a:rPr lang="th-TH" sz="4000" dirty="0"/>
              <a:t>แนวคิดพื้นฐานของหลักนิติธรรมตามทัศนะของได</a:t>
            </a:r>
            <a:r>
              <a:rPr lang="th-TH" sz="4000" dirty="0" err="1"/>
              <a:t>ซีย์</a:t>
            </a:r>
            <a:r>
              <a:rPr lang="th-TH" sz="4000" dirty="0"/>
              <a:t>ดังกล่าวนี้เองที่ก่อรูปของกรอบแนวคิดของ “หลักนิติธรรม” ของอังกฤษและพัฒนาให้เกิดระบบกฎหมายแบบ </a:t>
            </a:r>
            <a:r>
              <a:rPr lang="en-GB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common law</a:t>
            </a:r>
            <a:r>
              <a:rPr lang="th-TH" sz="40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4000" dirty="0"/>
              <a:t>ที่เป็นระบบกฎหมายเดียว (ไม่แยกกฎหมายเอกชนและกฎหมายมหาชน) และเป็นระบบศาลเดี่ยว (ไม่แยกระหว่างศาลยุติธรรมกับศาลปกครอง)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560408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7200" b="1" dirty="0" smtClean="0">
                <a:solidFill>
                  <a:srgbClr val="FF0000"/>
                </a:solidFill>
                <a:cs typeface="+mn-cs"/>
              </a:rPr>
              <a:t>๒.๑.๒ </a:t>
            </a:r>
            <a:r>
              <a:rPr lang="th-TH" sz="7200" b="1" dirty="0">
                <a:solidFill>
                  <a:srgbClr val="FF0000"/>
                </a:solidFill>
                <a:cs typeface="+mn-cs"/>
              </a:rPr>
              <a:t>หลักนิติ</a:t>
            </a:r>
            <a:r>
              <a:rPr lang="th-TH" sz="7200" b="1" dirty="0" smtClean="0">
                <a:solidFill>
                  <a:srgbClr val="FF0000"/>
                </a:solidFill>
                <a:cs typeface="+mn-cs"/>
              </a:rPr>
              <a:t>รัฐ</a:t>
            </a:r>
            <a:r>
              <a:rPr lang="en-GB" sz="7200" b="1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GB" sz="7200" b="1" dirty="0">
                <a:solidFill>
                  <a:srgbClr val="FF0000"/>
                </a:solidFill>
                <a:latin typeface="Cordia New" panose="020B0304020202020204" pitchFamily="34" charset="-34"/>
                <a:cs typeface="+mn-cs"/>
              </a:rPr>
              <a:t>(Rechtsstaat</a:t>
            </a:r>
            <a:r>
              <a:rPr lang="en-GB" sz="7200" b="1" dirty="0" smtClean="0">
                <a:solidFill>
                  <a:srgbClr val="FF0000"/>
                </a:solidFill>
                <a:latin typeface="Cordia New" panose="020B0304020202020204" pitchFamily="34" charset="-34"/>
                <a:cs typeface="+mn-cs"/>
              </a:rPr>
              <a:t>)</a:t>
            </a:r>
            <a:endParaRPr lang="en-GB" sz="72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4048" lvl="2" indent="0">
              <a:buNone/>
            </a:pPr>
            <a:r>
              <a:rPr lang="th-TH" dirty="0" smtClean="0"/>
              <a:t>	</a:t>
            </a:r>
            <a:r>
              <a:rPr lang="th-TH" sz="3200" dirty="0"/>
              <a:t>“หลักนิติรัฐ” มีพื้นฐานและพัฒนาการมาจากประเทศเยอรมนี  ในช่วงก่อนปี ค.ศ. ๑๘๔๘ นักติดที่สำคัญของเยอรมันคือ </a:t>
            </a:r>
            <a:r>
              <a:rPr lang="en-GB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Robert von Mohl,  Carl Welcker 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และ </a:t>
            </a:r>
            <a:r>
              <a:rPr lang="en-GB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Johann Christoph </a:t>
            </a:r>
            <a:r>
              <a:rPr lang="th-TH" sz="3200" dirty="0"/>
              <a:t>ได้กล่าวถึงคำว่า “นิติรัฐ”  ซึ่งอาจให้ความในยุคเริ่มต้นว่าหมายถึง  รัฐแห่งความมีเหตุผล  อันเป็นรัฐที่ปกครองตามเจตจำนงโดยรวมที่มีเหตุผล และมีวัตถุประสงค์เพื่อให้การอยู่ร่วมกันของคนในสังคมเป็นไปด้วยความสงบสุข  </a:t>
            </a:r>
            <a:endParaRPr lang="th-TH" sz="3200" dirty="0" smtClean="0"/>
          </a:p>
          <a:p>
            <a:pPr marL="384048" lvl="2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ต่อมา </a:t>
            </a:r>
            <a:r>
              <a:rPr lang="th-TH" sz="3200" dirty="0"/>
              <a:t>“นิติรัฐ” ได้รับการพัฒนาแนวทางและขอบเขตของนิติรัฐ  โดยรัฐจะต้องเคารพในขอบเขตส่วนบุคคลของปัจเจกบุคคลและจะต้องให้การรับรองคุ้มครองขอบเขตส่วนบุคคลโดยกฎหมาย และทำให้เกิดความมั่นคงต่อแนวทาง</a:t>
            </a:r>
            <a:r>
              <a:rPr lang="th-TH" sz="3200" dirty="0" smtClean="0"/>
              <a:t>ดังกล่าว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772179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7200" b="1" dirty="0" smtClean="0">
                <a:solidFill>
                  <a:srgbClr val="FF0000"/>
                </a:solidFill>
                <a:cs typeface="+mn-cs"/>
              </a:rPr>
              <a:t>๒.๑.๒ </a:t>
            </a:r>
            <a:r>
              <a:rPr lang="th-TH" sz="7200" b="1" dirty="0">
                <a:solidFill>
                  <a:srgbClr val="FF0000"/>
                </a:solidFill>
                <a:cs typeface="+mn-cs"/>
              </a:rPr>
              <a:t>หลักนิติรัฐ</a:t>
            </a:r>
            <a:r>
              <a:rPr lang="en-GB" sz="7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GB" sz="7200" b="1" dirty="0">
                <a:solidFill>
                  <a:srgbClr val="FF0000"/>
                </a:solidFill>
                <a:latin typeface="Cordia New" panose="020B0304020202020204" pitchFamily="34" charset="-34"/>
                <a:cs typeface="+mn-cs"/>
              </a:rPr>
              <a:t>(Rechtsstaat)</a:t>
            </a:r>
            <a:endParaRPr lang="en-GB" sz="72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	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พัฒนาการต่อมาของนิติรัฐสมัยใหม่ เป็นความพยายามที่จะนำข้อเรียกร้องทั้งหลายของหลักนิติรัฐที่ได้รับการพัฒนาตั้งแต่ศตวรรษที่ ๑๙ มารวบรวมไว้  ดังนั้น “หลักนิติรัฐ” ตามแนวใหม่จึงเป็นหลักการที่ประกอบไปด้วยหลักย่อยหลายหลัก  ซึ่งนักวิชาการต่างแยกข้อย่อยของหลักนิติรัฐไว้แตกต่างกัน ซึ่งในที่นี้ของการแบ่งหลักย่อยของหลักนิติรัฐตามแนวของ </a:t>
            </a:r>
            <a:r>
              <a:rPr lang="en-GB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Theodor Maunz 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ซึ่งเห็นว่าหลักการสำคัญของหลักนิติรัฐประกอบด้วย (๑) หลักแบ่งแยกอำนาจ  (๒) หลักการคุ้มครองสิทธิและเสรีภาพของประชาชน  (๓) หลักความชอบด้วยกฎหมายของฝ่ายปกครองและฝ่ายตุลาการ (๔) หลักความชอบด้วยกฎหมายในทางเนื้อหา (๕) หลักความเป็นอิสระของผู้พิพากษา  (๖) หลัก “ไม่มีความผิด และไม่มีโทษโดยไม่มีกฎหมาย”  (๗) หลักความเป็นกฎหมายสูงสุดของ</a:t>
            </a:r>
            <a:r>
              <a:rPr lang="th-TH" sz="3200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รัฐธรรมนูญ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7978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7200" b="1" dirty="0" smtClean="0">
                <a:solidFill>
                  <a:srgbClr val="FF0000"/>
                </a:solidFill>
                <a:cs typeface="+mn-cs"/>
              </a:rPr>
              <a:t>๒.๑.๒ </a:t>
            </a:r>
            <a:r>
              <a:rPr lang="th-TH" sz="7200" b="1" dirty="0">
                <a:solidFill>
                  <a:srgbClr val="FF0000"/>
                </a:solidFill>
                <a:cs typeface="+mn-cs"/>
              </a:rPr>
              <a:t>หลักนิติรัฐ</a:t>
            </a:r>
            <a:r>
              <a:rPr lang="en-GB" sz="7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GB" sz="7200" b="1" dirty="0">
                <a:solidFill>
                  <a:srgbClr val="FF0000"/>
                </a:solidFill>
                <a:latin typeface="Cordia New" panose="020B0304020202020204" pitchFamily="34" charset="-34"/>
                <a:cs typeface="+mn-cs"/>
              </a:rPr>
              <a:t>(Rechtsstaat)</a:t>
            </a:r>
            <a:endParaRPr lang="en-GB" sz="72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200" dirty="0"/>
              <a:t>“หลักนิติรัฐ” มีพัฒนาการมาจากความมุ่งหมายที่ต้องการจะจำกัดอำนาจของผู้ปกครอง  ต่อมาความมุ่งหมายดังกล่าวถูกทำให้เป็นรูปธรรมมากขึ้นโดยกำหนด</a:t>
            </a:r>
            <a:r>
              <a:rPr lang="th-TH" sz="3200" dirty="0" smtClean="0"/>
              <a:t>เป้าหมาย</a:t>
            </a:r>
            <a:r>
              <a:rPr lang="th-TH" sz="3200" dirty="0"/>
              <a:t>ของอำนาจรัฐจะต้องเคารพสิทธิของปัจเจกบุคคล ดังนั้นรัฐที่เป็นนิติรัฐจึงต้องให้การรับรองสิทธิของปัจเจกบุคคลและใช้อำนาจรัฐภายในขอบเขตของกฎหมาย และนำมาสู่พัฒนาการของนิติรัฐสมัยใหม่ที่หลักนิติรัฐประกอบด้วยหลักการย่อยหลายหลักการ ซึ่งทุกหลักการย่อยล้วนมีความมุ่งหมายที่จะจำกัดอำนาจของรัฐทั้งสิ้น  หากสรุปความหมายของหลักนิติรัฐ อาจสรุปได้ว่า รัฐที่ปกครองโดยหลักนิติรัฐ คือรัฐที่ยอมผูกพันตนโดยกฎหมายและกฎหมายดังกล่าวจะต้องเป็นไปตามรัฐธรรมนูญและหลักกฎหมายทั่วไป</a:t>
            </a:r>
            <a:endParaRPr lang="en-GB" sz="3200" dirty="0"/>
          </a:p>
          <a:p>
            <a:pPr marL="201168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866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h-TH" sz="8800" b="1" dirty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บทนำ</a:t>
            </a:r>
            <a:endParaRPr lang="th-TH" sz="8800" dirty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Font typeface="Wingdings" pitchFamily="2" charset="2"/>
              <a:buNone/>
            </a:pPr>
            <a:r>
              <a:rPr lang="th-TH" sz="3600" dirty="0" smtClean="0">
                <a:effectLst/>
                <a:latin typeface="Angsana New" pitchFamily="18" charset="-34"/>
              </a:rPr>
              <a:t>ก. คำวินิจฉัยศาลรัฐธรรมนูญ ที่ ๒๐/๒๕๔๓</a:t>
            </a:r>
          </a:p>
          <a:p>
            <a:pPr marL="0" indent="0">
              <a:buFont typeface="Wingdings" pitchFamily="2" charset="2"/>
              <a:buNone/>
            </a:pPr>
            <a:r>
              <a:rPr lang="th-TH" sz="3600" dirty="0" smtClean="0">
                <a:effectLst/>
                <a:latin typeface="Angsana New" pitchFamily="18" charset="-34"/>
              </a:rPr>
              <a:t>	กกต. กำหนดให้มีการเลือกตั้งวุฒิสภารวม ๒๐๐ คน แต่ กกต.ประกาศผลได้เพียง ๑๒๒ คน ทำให้เกิดปัญหาในการปฏิบัติหน้าที่ของวุฒิสภา ระหว่างวุฒิสภาชุดเก่ากับวุฒิสภาชุดใหม่</a:t>
            </a:r>
          </a:p>
          <a:p>
            <a:pPr marL="0" indent="0">
              <a:buFont typeface="Wingdings" pitchFamily="2" charset="2"/>
              <a:buNone/>
            </a:pPr>
            <a:r>
              <a:rPr lang="th-TH" sz="3600" dirty="0" smtClean="0">
                <a:effectLst/>
                <a:latin typeface="Angsana New" pitchFamily="18" charset="-34"/>
              </a:rPr>
              <a:t>	ศาลรัฐธรรมนูญ วินิจฉัยว่า สมาชิกวุฒิสภาชุดใหม่ยังไม่ครบสองร้อยคนไม่อาจดำเนินการประชุมเพื่อปฏิบัติหน้าที่ตามรัฐธรรมนูญได้  ในขณะเดียวกันสมาชิกวุฒิสภาที่สิ้นสุดลงเมื่อวันที่ ๒๑ มีนาคม ๒๕๔๓ ไม่อาจปฏิบัติหน้าที่วุฒิสภาตามบทบัญญัติรัฐธรรมนูญนี้ได้</a:t>
            </a:r>
          </a:p>
        </p:txBody>
      </p:sp>
    </p:spTree>
    <p:extLst>
      <p:ext uri="{BB962C8B-B14F-4D97-AF65-F5344CB8AC3E}">
        <p14:creationId xmlns:p14="http://schemas.microsoft.com/office/powerpoint/2010/main" val="37617707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6600" b="1" dirty="0" smtClean="0">
                <a:solidFill>
                  <a:srgbClr val="FF0000"/>
                </a:solidFill>
                <a:cs typeface="+mn-cs"/>
              </a:rPr>
              <a:t>๒.๑.๓ </a:t>
            </a:r>
            <a:r>
              <a:rPr lang="th-TH" sz="6600" b="1" dirty="0">
                <a:solidFill>
                  <a:srgbClr val="FF0000"/>
                </a:solidFill>
                <a:cs typeface="+mn-cs"/>
              </a:rPr>
              <a:t>พิจารณาในบริบทของรัฐธรรมนูญ</a:t>
            </a:r>
            <a:r>
              <a:rPr lang="th-TH" sz="6600" b="1" dirty="0" smtClean="0">
                <a:solidFill>
                  <a:srgbClr val="FF0000"/>
                </a:solidFill>
                <a:cs typeface="+mn-cs"/>
              </a:rPr>
              <a:t>ไทย</a:t>
            </a:r>
            <a:endParaRPr lang="en-GB" sz="66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4000" dirty="0"/>
              <a:t>หากจะค้นหาความมุ่งหมายของ “หลักนิติธรรม” ตามที่บัญญัติไว้ในมาตรา ๓ วรรค</a:t>
            </a:r>
            <a:r>
              <a:rPr lang="th-TH" sz="4000" dirty="0" smtClean="0"/>
              <a:t>สองและมาตรา ๒๖ ของ</a:t>
            </a:r>
            <a:r>
              <a:rPr lang="th-TH" sz="4000" dirty="0"/>
              <a:t>รัฐธรรมนูญ </a:t>
            </a:r>
            <a:r>
              <a:rPr lang="th-TH" sz="4000" dirty="0" smtClean="0"/>
              <a:t>๒๕๖๐ </a:t>
            </a:r>
            <a:r>
              <a:rPr lang="th-TH" sz="4000" dirty="0"/>
              <a:t>ว่ามีความมุ่งหมาย กล่าวคือมีทิศทางไปในทาง “หลักนิติธรรม” หรือ “หลักนิติรัฐ” ตามที่กล่าวมาข้างต้น ในที่นี้อาจค้นหาเจตนารมณ์ดังกล่าวได้จากบทบัญญัติของรัฐธรรมนูญ </a:t>
            </a:r>
            <a:r>
              <a:rPr lang="th-TH" sz="4000" dirty="0" smtClean="0"/>
              <a:t>๒๕๖๐ </a:t>
            </a:r>
            <a:r>
              <a:rPr lang="th-TH" sz="4000" dirty="0"/>
              <a:t>โดยแยกออกเป็น ๒ ส่วน คือ ส่วนที่ ๑ บททั่วไป และส่วนที่ ๒ หมวดศาล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368761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6600" b="1" dirty="0" smtClean="0">
                <a:solidFill>
                  <a:srgbClr val="FF0000"/>
                </a:solidFill>
                <a:cs typeface="+mn-cs"/>
              </a:rPr>
              <a:t>๒.๑.๓ </a:t>
            </a:r>
            <a:r>
              <a:rPr lang="th-TH" sz="6600" b="1" dirty="0">
                <a:solidFill>
                  <a:srgbClr val="FF0000"/>
                </a:solidFill>
                <a:cs typeface="+mn-cs"/>
              </a:rPr>
              <a:t>พิจารณาในบริบทของรัฐธรรมนูญไทย</a:t>
            </a:r>
            <a:endParaRPr lang="en-GB" sz="66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th-TH" sz="3000" dirty="0" smtClean="0"/>
              <a:t>	</a:t>
            </a:r>
            <a:r>
              <a:rPr lang="th-TH" sz="3200" dirty="0" smtClean="0"/>
              <a:t>๑.๓.๑ </a:t>
            </a:r>
            <a:r>
              <a:rPr lang="th-TH" sz="3200" dirty="0"/>
              <a:t>บททั่วไป (มาตรา ๑ </a:t>
            </a:r>
            <a:r>
              <a:rPr lang="th-TH" sz="3200" dirty="0">
                <a:latin typeface="Cordia New" pitchFamily="34" charset="-34"/>
                <a:cs typeface="Cordia New" pitchFamily="34" charset="-34"/>
              </a:rPr>
              <a:t>–</a:t>
            </a:r>
            <a:r>
              <a:rPr lang="th-TH" sz="3200" dirty="0"/>
              <a:t> </a:t>
            </a:r>
            <a:r>
              <a:rPr lang="th-TH" sz="3200" dirty="0" smtClean="0"/>
              <a:t>มาตรา๕) </a:t>
            </a:r>
            <a:r>
              <a:rPr lang="th-TH" sz="3200" dirty="0"/>
              <a:t>ของรัฐธรรมนูญได้วางหลักการพื้นฐานที่สำคัญที่เกี่ยวกับระบบการปกครองโดยกฎหมาย ดังนี้  </a:t>
            </a:r>
            <a:endParaRPr lang="th-TH" sz="3200" dirty="0" smtClean="0"/>
          </a:p>
          <a:p>
            <a:pPr marL="201168" lvl="1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ก. </a:t>
            </a:r>
            <a:r>
              <a:rPr lang="th-TH" sz="3200" dirty="0"/>
              <a:t>หลักการปกครองในระบอบประชาธิปไตยอันมีพระมหากษัตริย์ทรงเป็นประมุข (มาตรา ๒)  </a:t>
            </a:r>
            <a:endParaRPr lang="th-TH" sz="3200" dirty="0" smtClean="0"/>
          </a:p>
          <a:p>
            <a:pPr marL="201168" lvl="1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ข. </a:t>
            </a:r>
            <a:r>
              <a:rPr lang="th-TH" sz="3200" dirty="0"/>
              <a:t>หลักการแบ่งแยกอำนาจ (มาตรา ๓ วรรค ๑) </a:t>
            </a:r>
            <a:endParaRPr lang="th-TH" sz="3200" dirty="0" smtClean="0"/>
          </a:p>
          <a:p>
            <a:pPr marL="201168" lvl="1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ค. </a:t>
            </a:r>
            <a:r>
              <a:rPr lang="th-TH" sz="3200" dirty="0"/>
              <a:t>หลักการคุ้มครองศักดิ์ศรีความเป็นมนุษย์ สิทธิ เสรีภาพ และความเสมอภาคของบุคคล (มาตรา ๔)  และ </a:t>
            </a:r>
            <a:endParaRPr lang="th-TH" sz="3200" dirty="0" smtClean="0"/>
          </a:p>
          <a:p>
            <a:pPr marL="201168" lvl="1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ง. </a:t>
            </a:r>
            <a:r>
              <a:rPr lang="th-TH" sz="3200" dirty="0"/>
              <a:t>หลักความเป็นกฎหมายสูงสุดของรัฐธรรมนูญ (มาตรา </a:t>
            </a:r>
            <a:r>
              <a:rPr lang="th-TH" sz="3200" dirty="0" smtClean="0"/>
              <a:t>๕) </a:t>
            </a:r>
            <a:endParaRPr lang="en-GB" sz="3200" dirty="0"/>
          </a:p>
          <a:p>
            <a:endParaRPr lang="en-GB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697415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b="1" dirty="0" smtClean="0">
                <a:solidFill>
                  <a:srgbClr val="FF0000"/>
                </a:solidFill>
                <a:cs typeface="+mn-cs"/>
              </a:rPr>
              <a:t>๒.๑.๓ </a:t>
            </a:r>
            <a:r>
              <a:rPr lang="th-TH" sz="6000" b="1" dirty="0">
                <a:solidFill>
                  <a:srgbClr val="FF0000"/>
                </a:solidFill>
                <a:cs typeface="+mn-cs"/>
              </a:rPr>
              <a:t>พิจารณาในบริบทของรัฐธรรมนูญไทย</a:t>
            </a:r>
            <a:endParaRPr lang="en-GB" sz="60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200" dirty="0"/>
              <a:t>“หลักนิติธรรม” ตามมาตรา ๓ วรรค ๒ </a:t>
            </a:r>
            <a:r>
              <a:rPr lang="th-TH" sz="3200" dirty="0" smtClean="0"/>
              <a:t>และมาตรา ๒๖ ของ</a:t>
            </a:r>
            <a:r>
              <a:rPr lang="th-TH" sz="3200" dirty="0"/>
              <a:t>รัฐธรรมนูญ </a:t>
            </a:r>
            <a:r>
              <a:rPr lang="th-TH" sz="3200" dirty="0" smtClean="0"/>
              <a:t>๒๕๖๐ </a:t>
            </a:r>
            <a:r>
              <a:rPr lang="th-TH" sz="3200" dirty="0"/>
              <a:t>มีทิศทางตามหลักนิติรัฐของระบบซีวิลลอว์ของประเทศในภาคพื้นยุโรป โดยมีเหตุผลดังนี้ </a:t>
            </a:r>
            <a:endParaRPr lang="th-TH" sz="3200" dirty="0" smtClean="0"/>
          </a:p>
          <a:p>
            <a:pPr marL="201168" lvl="1" indent="0">
              <a:buNone/>
            </a:pPr>
            <a:r>
              <a:rPr lang="th-TH" sz="3200" dirty="0"/>
              <a:t>	ก. ระบบคอม</a:t>
            </a:r>
            <a:r>
              <a:rPr lang="th-TH" sz="3200" dirty="0" err="1"/>
              <a:t>มอนลอว์</a:t>
            </a:r>
            <a:r>
              <a:rPr lang="th-TH" sz="3200" dirty="0"/>
              <a:t>แบบอังกฤษไม่ยึดหลักความเป็นกฎหมายสูงสุดของรัฐธรรมนูญ </a:t>
            </a:r>
            <a:r>
              <a:rPr lang="en-GB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(supremacy of constitution)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 หากแต่ถือหลักความสูงสุดของรัฐสภา</a:t>
            </a:r>
            <a:r>
              <a:rPr lang="en-GB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(supremacy of parliament) </a:t>
            </a:r>
          </a:p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200" dirty="0"/>
              <a:t>ข. ระบบคอม</a:t>
            </a:r>
            <a:r>
              <a:rPr lang="th-TH" sz="3200" dirty="0" err="1"/>
              <a:t>มอนลอว์</a:t>
            </a:r>
            <a:r>
              <a:rPr lang="th-TH" sz="3200" dirty="0"/>
              <a:t>ไม่มีการแยกระบบศาลแต่ใช้ระบบศาลเดี่ยว </a:t>
            </a:r>
            <a:r>
              <a:rPr lang="th-TH" sz="3200" dirty="0" smtClean="0"/>
              <a:t>และไม่แยกระบบกฎหมายเอกชนและระบบกฎหมายมหาชน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68294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7200" b="1" dirty="0" smtClean="0">
                <a:solidFill>
                  <a:srgbClr val="FF0000"/>
                </a:solidFill>
                <a:cs typeface="+mn-cs"/>
              </a:rPr>
              <a:t>๒.๒ สถานะของ “หลักนิติธรรม”</a:t>
            </a:r>
            <a:endParaRPr lang="en-GB" sz="72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	</a:t>
            </a:r>
            <a:r>
              <a:rPr lang="th-TH" sz="3600" dirty="0" smtClean="0"/>
              <a:t> </a:t>
            </a:r>
            <a:r>
              <a:rPr lang="th-TH" sz="3600" dirty="0"/>
              <a:t>“หลักนิติธรรม” (หลักนิติรัฐของภาคพื้นยุโรป) </a:t>
            </a:r>
            <a:r>
              <a:rPr lang="th-TH" sz="3600" dirty="0" smtClean="0"/>
              <a:t>ในฐานะที่เป็นหลักพื้นฐานของรัฐเสรีประชาธิปไตย ได้ดังนี้</a:t>
            </a:r>
            <a:endParaRPr lang="en-GB" sz="3600" dirty="0"/>
          </a:p>
          <a:p>
            <a:pPr marL="201168" lvl="1" indent="0">
              <a:buNone/>
            </a:pPr>
            <a:r>
              <a:rPr lang="th-TH" sz="3600" dirty="0" smtClean="0"/>
              <a:t>	(</a:t>
            </a:r>
            <a:r>
              <a:rPr lang="th-TH" sz="3600" dirty="0"/>
              <a:t>๑) “หลักนิติธรรม” เป็นหลักการพื้นฐานสำคัญของรัฐธรรมนูญไทย ซึ่งเป็นหลักที่มีความมุ่งหมายเพื่อจำกัดการใช้อำนาจรัฐหรือเพื่อผูกพันการใช้อำนาจรัฐต่อรัฐธรรมนูญหรือกฎหมาย</a:t>
            </a:r>
            <a:endParaRPr lang="en-GB" sz="3600" dirty="0"/>
          </a:p>
          <a:p>
            <a:pPr marL="201168" lvl="1" indent="0">
              <a:buNone/>
            </a:pPr>
            <a:r>
              <a:rPr lang="th-TH" sz="3600" dirty="0" smtClean="0"/>
              <a:t>	(</a:t>
            </a:r>
            <a:r>
              <a:rPr lang="th-TH" sz="3600" dirty="0"/>
              <a:t>๒) “หลักนิติธรรม” เป็นหลักการพื้นฐานที่มีสถานะเป็นหลักการในระดับรัฐธรรมนูญซึ่งมีทั้งหลักการย่อยที่ปรากฏอยู่ในรัฐธรรมนูญและหลักการที่มิได้ปรากฏอยู่ในรัฐธรรมนูญ</a:t>
            </a:r>
            <a:endParaRPr lang="en-GB" sz="3600" dirty="0"/>
          </a:p>
          <a:p>
            <a:pPr marL="201168" lvl="1" indent="0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453648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7200" b="1" dirty="0" smtClean="0">
                <a:solidFill>
                  <a:srgbClr val="FF0000"/>
                </a:solidFill>
                <a:cs typeface="+mn-cs"/>
              </a:rPr>
              <a:t>๒.๒ </a:t>
            </a:r>
            <a:r>
              <a:rPr lang="th-TH" sz="7200" b="1" dirty="0">
                <a:solidFill>
                  <a:srgbClr val="FF0000"/>
                </a:solidFill>
                <a:cs typeface="+mn-cs"/>
              </a:rPr>
              <a:t>สถานะของ “หลักนิติธรรม”</a:t>
            </a:r>
            <a:endParaRPr lang="en-GB" sz="72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	</a:t>
            </a:r>
            <a:r>
              <a:rPr lang="th-TH" sz="3200" dirty="0"/>
              <a:t>(๓) “หลักนิติธรรม” เป็นหลักการพื้นฐานของรัฐธรรมนูญซึ่งเป็นหลักการที่เป็นข้อความคิดพื้นฐานของรัฐเสรีประชาธิปไตยอันก่อให้เกิดการพัฒนาไปสู่การมีหลักการย่อยของหลักนิติธรรมทั้งที่ปรากฏและมิได้ปรากฏในรัฐธรรมนูญ และเป็นหลักการที่มีการพลวัตรอาจได้รับการพัฒนาจากศาลโดยเฉพาะศาลรัฐธรรมนูญ หรือจากพัฒนาการของสังคมและได้รับการยอมรับจากระบบกฎหมายของรัฐนั้นๆ</a:t>
            </a:r>
            <a:endParaRPr lang="en-GB" sz="3200" dirty="0"/>
          </a:p>
          <a:p>
            <a:pPr marL="201168" lvl="1" indent="0">
              <a:buNone/>
            </a:pPr>
            <a:r>
              <a:rPr lang="th-TH" sz="3000" dirty="0" smtClean="0"/>
              <a:t>	(</a:t>
            </a:r>
            <a:r>
              <a:rPr lang="th-TH" sz="3000" dirty="0"/>
              <a:t>๔) “หลักนิติธรรม” เป็นหลักพื้นฐานที่ใช้เป็นฐานของการใช้และการตีความบทบัญญัติของรัฐธรรมนูญและบทบัญญัติของกฎหมาย  ในความหมายนี้หลักนิติธรรมนำมาใช้เป็นกรอบหรือเป็นแนวทางของการตีความบทบัญญัติของกฎหมายเพื่อทำให้การตีความรัฐธรรมนูญหรือบทบัญญัติของกฎหมายนั้นๆสอดคล้องกับหลักนิติธรรม</a:t>
            </a:r>
            <a:endParaRPr lang="en-GB" sz="3000" dirty="0"/>
          </a:p>
          <a:p>
            <a:pPr marL="201168" lvl="1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3538715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7200" b="1" dirty="0" smtClean="0">
                <a:solidFill>
                  <a:srgbClr val="FF0000"/>
                </a:solidFill>
                <a:cs typeface="+mn-cs"/>
              </a:rPr>
              <a:t>๒.๒ </a:t>
            </a:r>
            <a:r>
              <a:rPr lang="th-TH" sz="7200" b="1" dirty="0">
                <a:solidFill>
                  <a:srgbClr val="FF0000"/>
                </a:solidFill>
                <a:cs typeface="+mn-cs"/>
              </a:rPr>
              <a:t>สถานะของ “หลักนิติธรรม”</a:t>
            </a:r>
            <a:endParaRPr lang="en-GB" sz="72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	</a:t>
            </a:r>
            <a:r>
              <a:rPr lang="th-TH" sz="3600" dirty="0"/>
              <a:t>(๕) “หลักนิติธรรม” ในฐานะที่เป็นหลักการอันรากฐานแห่งรัฐธรรมนูญ ในกรณีที่ศาลจะต้องวินิจฉัยหรือชี้ขาดในเรื่องใดเรื่องหนึ่งและไม่มีหลักเกณฑ์ที่จะใช้ในวินิจฉัยในเรื่องนั้นๆ หลักนิติธรรมในฐานะที่เป็นหลักการรากฐานของรัฐธรรมนูญ ศาลอาจนำมาใช้เป็นหลักการในการอุดช่องว่างของกฎหมายในกรณีนั้นๆ กรณีนี้ถือว่าหลักนิติธรรมในฐานะที่เป็นหลักในการอุดช่องว่างของกฎหมาย</a:t>
            </a:r>
            <a:endParaRPr lang="en-GB" sz="3600" dirty="0"/>
          </a:p>
          <a:p>
            <a:pPr marL="201168" lvl="1" indent="0">
              <a:buNone/>
            </a:pPr>
            <a:endParaRPr lang="en-GB" sz="3600" dirty="0"/>
          </a:p>
          <a:p>
            <a:pPr marL="201168" lvl="1" indent="0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5384540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7200" b="1" dirty="0" smtClean="0">
                <a:solidFill>
                  <a:srgbClr val="FF0000"/>
                </a:solidFill>
                <a:cs typeface="+mn-cs"/>
              </a:rPr>
              <a:t>๒.๒ </a:t>
            </a:r>
            <a:r>
              <a:rPr lang="th-TH" sz="7200" b="1" dirty="0">
                <a:solidFill>
                  <a:srgbClr val="FF0000"/>
                </a:solidFill>
                <a:cs typeface="+mn-cs"/>
              </a:rPr>
              <a:t>สถานะของ “หลักนิติธรรม”</a:t>
            </a:r>
            <a:endParaRPr lang="en-GB" sz="72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4400" dirty="0"/>
              <a:t>“หลักนิติธรรม” ในฐานะที่เป็นหลักการรากฐานของรัฐเสรีประชาธิปไตยนอกจากจะเป็นหลักการในระดับรัฐธรรมนูญแล้ว ยังเป็นหลักการที่เป็นข้อความคิดที่ช่วยในการตีความบทบัญญัติของรัฐธรรมนูญและบทบัญญัติของกฎหมาย  นอกจากนี้หลักนิติธรรมยังเป็นหลักที่นำมาใช้อุดช่องว่างของกฎหมายในกรณีที่ไม่มีกฎเกณฑ์ในทางกฎหมายที่จะนำมาใช้บังคับในเรื่องนั้นๆ</a:t>
            </a:r>
            <a:endParaRPr lang="en-GB" sz="4400" dirty="0"/>
          </a:p>
          <a:p>
            <a:pPr marL="201168" lvl="1" indent="0">
              <a:buNone/>
            </a:pP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0384531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5400" b="1" dirty="0" smtClean="0">
                <a:solidFill>
                  <a:srgbClr val="FF0000"/>
                </a:solidFill>
                <a:cs typeface="+mn-cs"/>
              </a:rPr>
              <a:t>๒.๓ </a:t>
            </a:r>
            <a:r>
              <a:rPr lang="th-TH" sz="5400" b="1" dirty="0">
                <a:solidFill>
                  <a:srgbClr val="FF0000"/>
                </a:solidFill>
                <a:cs typeface="+mn-cs"/>
              </a:rPr>
              <a:t>หลักนิติธรรมในฐานะเป็นเกณฑ์ตรวจสอบการใช้อำนาจรัฐ</a:t>
            </a:r>
            <a:endParaRPr lang="en-GB" sz="5400" dirty="0">
              <a:latin typeface="Cordia New" panose="020B0304020202020204" pitchFamily="34" charset="-34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2800" dirty="0" smtClean="0"/>
              <a:t>คณะ</a:t>
            </a:r>
            <a:r>
              <a:rPr lang="th-TH" sz="2800" dirty="0"/>
              <a:t>อนุกรรมาธิการวิชาการว่าด้วยหลักนิติธรรมแห่งชาติและคณะอนุกรรมการบรรณาธิการหนังสือหลักนิติธรรม ในคณะกรรมการอิสระว่าด้วยการส่งเสริมหลักนิติธรรมแห่งชาติ  ได้ให้ความหมายของ </a:t>
            </a:r>
            <a:r>
              <a:rPr lang="th-TH" sz="2800" b="1" dirty="0"/>
              <a:t>“หลักนิติธรรม” </a:t>
            </a:r>
            <a:r>
              <a:rPr lang="th-TH" sz="2800" dirty="0"/>
              <a:t>หมายถึง “หลักพื้นฐานแห่งกฎหมาย ที่กฎหมาย กระบวนการยุติธรรม หรือการกระทำใดๆจะต้องไม่ฝ่าฝืน ขัด หรือแย้งต่อหลักนิติธรรม  โดยอาจจำแนกได้ ๒ ประการ คือ ๑. หลักนิติธรรมโดยเคร่งครัด หรือหลัก</a:t>
            </a:r>
            <a:r>
              <a:rPr lang="th-TH" sz="2800" dirty="0" smtClean="0"/>
              <a:t>นิติธรรม</a:t>
            </a:r>
            <a:r>
              <a:rPr lang="th-TH" sz="2800" dirty="0"/>
              <a:t>ในความหมายอย่างแคบ ๒. หลักนิติธรรมโดยทั่วไป หรือหลัก</a:t>
            </a:r>
            <a:r>
              <a:rPr lang="th-TH" sz="2800" dirty="0" smtClean="0"/>
              <a:t>นิติธรรม</a:t>
            </a:r>
            <a:r>
              <a:rPr lang="th-TH" sz="2800" dirty="0"/>
              <a:t>ในความหมายอย่างกว้าง</a:t>
            </a:r>
            <a:endParaRPr lang="en-GB" sz="2800" dirty="0"/>
          </a:p>
          <a:p>
            <a:r>
              <a:rPr lang="th-TH" sz="2800" dirty="0"/>
              <a:t>	</a:t>
            </a:r>
            <a:r>
              <a:rPr lang="th-TH" sz="2800" dirty="0" smtClean="0"/>
              <a:t>หลัก</a:t>
            </a:r>
            <a:r>
              <a:rPr lang="th-TH" sz="2800" dirty="0"/>
              <a:t>นิติธรรมโดยเคร่งครัด หรือหลัก</a:t>
            </a:r>
            <a:r>
              <a:rPr lang="th-TH" sz="2800" dirty="0" smtClean="0"/>
              <a:t>นิติธรรม</a:t>
            </a:r>
            <a:r>
              <a:rPr lang="th-TH" sz="2800" dirty="0"/>
              <a:t>ในความหมายอย่างแคบ หมายถึง “หลักพื้นฐานแห่งกฎหมาย ที่กฎหมาย กระบวนการยุติธรรม หรือการกระทำใดๆ จะต้องไม่ฝ่าฝืน ขัด หรือแย้งต่อหลักนิติธรรม  โดยหลักนิติธรรมหรือหลักพื้นฐานแห่งกฎหมายนี้จะถูกล่วงละเมิดมิได้  หากกฎหมาย กระบวนการยุติธรรม หรือการกระทำใดๆ ฝ่าฝืน ขัด หรือแย้งต่อหลักนิติธรรม ย่อมไม่มีผลใช้บังคับ</a:t>
            </a:r>
            <a:r>
              <a:rPr lang="th-TH" sz="2800" dirty="0" smtClean="0"/>
              <a:t>”</a:t>
            </a:r>
            <a:endParaRPr lang="en-GB" sz="28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899865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5400" b="1" dirty="0" smtClean="0">
                <a:solidFill>
                  <a:srgbClr val="FF0000"/>
                </a:solidFill>
                <a:cs typeface="+mn-cs"/>
              </a:rPr>
              <a:t>๒.๓ </a:t>
            </a:r>
            <a:r>
              <a:rPr lang="th-TH" sz="5400" b="1" dirty="0">
                <a:solidFill>
                  <a:srgbClr val="FF0000"/>
                </a:solidFill>
                <a:cs typeface="+mn-cs"/>
              </a:rPr>
              <a:t>หลักนิติธรรมในฐานะเป็นเกณฑ์ตรวจสอบการใช้อำนาจรัฐ</a:t>
            </a:r>
            <a:endParaRPr lang="en-GB" sz="5400" dirty="0">
              <a:latin typeface="Cordia New" panose="020B0304020202020204" pitchFamily="34" charset="-34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3200" dirty="0" smtClean="0"/>
              <a:t>สาระสำคัญ</a:t>
            </a:r>
            <a:r>
              <a:rPr lang="th-TH" sz="3200" dirty="0"/>
              <a:t>ของหลักนิติธรรมโดยเคร่งครัด ได้แก่</a:t>
            </a:r>
            <a:endParaRPr lang="en-GB" sz="3200" dirty="0"/>
          </a:p>
          <a:p>
            <a:r>
              <a:rPr lang="th-TH" sz="3200" dirty="0"/>
              <a:t>	</a:t>
            </a:r>
            <a:r>
              <a:rPr lang="th-TH" sz="3200" dirty="0" smtClean="0"/>
              <a:t>๑.๑ </a:t>
            </a:r>
            <a:r>
              <a:rPr lang="th-TH" sz="3200" dirty="0"/>
              <a:t>หลักความเป็นอิสระและความเป็นกลางของผู้พิพากษาและตุลาการ</a:t>
            </a:r>
            <a:endParaRPr lang="en-GB" sz="3200" dirty="0"/>
          </a:p>
          <a:p>
            <a:r>
              <a:rPr lang="th-TH" sz="3200" dirty="0"/>
              <a:t>	</a:t>
            </a:r>
            <a:r>
              <a:rPr lang="th-TH" sz="3200" dirty="0" smtClean="0"/>
              <a:t>๑.๒ </a:t>
            </a:r>
            <a:r>
              <a:rPr lang="th-TH" sz="3200" dirty="0"/>
              <a:t>กฎหมายต้องใช้บังคับเป็นการทั่วไป</a:t>
            </a:r>
            <a:endParaRPr lang="en-GB" sz="3200" dirty="0"/>
          </a:p>
          <a:p>
            <a:r>
              <a:rPr lang="th-TH" sz="3200" dirty="0"/>
              <a:t>	</a:t>
            </a:r>
            <a:r>
              <a:rPr lang="th-TH" sz="3200" dirty="0" smtClean="0"/>
              <a:t>๑.๓ </a:t>
            </a:r>
            <a:r>
              <a:rPr lang="th-TH" sz="3200" dirty="0"/>
              <a:t>กฎหมายต้องมีการประกาศใช้ให้ประชาชนทราบ</a:t>
            </a:r>
            <a:endParaRPr lang="en-GB" sz="3200" dirty="0"/>
          </a:p>
          <a:p>
            <a:r>
              <a:rPr lang="th-TH" sz="3200" dirty="0"/>
              <a:t>	</a:t>
            </a:r>
            <a:r>
              <a:rPr lang="th-TH" sz="3200" dirty="0" smtClean="0"/>
              <a:t>๑.๔ </a:t>
            </a:r>
            <a:r>
              <a:rPr lang="th-TH" sz="3200" dirty="0"/>
              <a:t>กฎหมายอาญาต้องไม่มีผลย้อนหลังในทางที่เป็นโทษ</a:t>
            </a:r>
            <a:endParaRPr lang="en-GB" sz="3200" dirty="0"/>
          </a:p>
          <a:p>
            <a:r>
              <a:rPr lang="th-TH" sz="3200" dirty="0"/>
              <a:t>	</a:t>
            </a:r>
            <a:r>
              <a:rPr lang="th-TH" sz="3200" dirty="0" smtClean="0"/>
              <a:t>๑.๕ </a:t>
            </a:r>
            <a:r>
              <a:rPr lang="th-TH" sz="3200" dirty="0"/>
              <a:t>ผู้ต้องหาหรือจำเลยในคดีอาญาต้องมีสิทธิในการต่อสู้</a:t>
            </a:r>
            <a:r>
              <a:rPr lang="th-TH" sz="3200" dirty="0" smtClean="0"/>
              <a:t>คดี</a:t>
            </a:r>
            <a:endParaRPr lang="en-GB" sz="3200" dirty="0"/>
          </a:p>
          <a:p>
            <a:pPr marL="201168" lvl="1" indent="0">
              <a:buNone/>
            </a:pPr>
            <a:r>
              <a:rPr lang="th-TH" sz="3000" dirty="0" smtClean="0"/>
              <a:t>	๑.๖ </a:t>
            </a:r>
            <a:r>
              <a:rPr lang="th-TH" sz="3000" dirty="0"/>
              <a:t>เจ้าหน้าที่ของรัฐจะใช้อำนาจได้เท่าที่กฎหมายให้อำนาจ</a:t>
            </a:r>
            <a:endParaRPr lang="en-GB" sz="3000" dirty="0"/>
          </a:p>
          <a:p>
            <a:pPr marL="201168" lvl="1" indent="0">
              <a:buNone/>
            </a:pPr>
            <a:r>
              <a:rPr lang="th-TH" sz="3000" dirty="0" smtClean="0"/>
              <a:t>	๑.๗ </a:t>
            </a:r>
            <a:r>
              <a:rPr lang="th-TH" sz="3000" dirty="0"/>
              <a:t>กฎหมายจะยกเว้นความรับผิดให้แก่การกระทำที่ยังไม่เกิดขึ้นไม่ได้</a:t>
            </a:r>
            <a:endParaRPr lang="en-GB" sz="3000" dirty="0"/>
          </a:p>
          <a:p>
            <a:pPr marL="201168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96912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5400" b="1" dirty="0" smtClean="0">
                <a:solidFill>
                  <a:srgbClr val="FF0000"/>
                </a:solidFill>
                <a:cs typeface="+mn-cs"/>
              </a:rPr>
              <a:t>๒.๓ </a:t>
            </a:r>
            <a:r>
              <a:rPr lang="th-TH" sz="5400" b="1" dirty="0">
                <a:solidFill>
                  <a:srgbClr val="FF0000"/>
                </a:solidFill>
                <a:cs typeface="+mn-cs"/>
              </a:rPr>
              <a:t>หลักนิติธรรมในฐานะเป็นเกณฑ์ตรวจสอบการใช้อำนาจรัฐ</a:t>
            </a:r>
            <a:endParaRPr lang="en-GB" sz="5400" dirty="0">
              <a:latin typeface="Cordia New" panose="020B0304020202020204" pitchFamily="34" charset="-34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 smtClean="0"/>
              <a:t>	</a:t>
            </a:r>
            <a:r>
              <a:rPr lang="th-TH" sz="3000" dirty="0"/>
              <a:t>ศาสตราจารย์ ดร.บุญศรี มีวงศ์อุโฆษ ได้อธิบายถึงองค์ประกอบของหลักนิติรัฐโดยภาพรวม ทั้งส่วนที่ได้รับการบัญญัติไว้ในรัฐธรรมนูญและส่วนที่เป็นผลมาจากการตีความหลักนิติรัฐทั่วไป มีดังนี้</a:t>
            </a:r>
            <a:endParaRPr lang="en-GB" sz="3000" dirty="0"/>
          </a:p>
          <a:p>
            <a:pPr marL="201168" lvl="1" indent="0">
              <a:buNone/>
            </a:pPr>
            <a:r>
              <a:rPr lang="th-TH" sz="3000" dirty="0" smtClean="0"/>
              <a:t>	๑.การ</a:t>
            </a:r>
            <a:r>
              <a:rPr lang="th-TH" sz="3000" dirty="0"/>
              <a:t>คุ้มครองสิทธิขั้นพื้นฐานสำหรับประชาชน</a:t>
            </a:r>
            <a:endParaRPr lang="en-GB" sz="3000" dirty="0"/>
          </a:p>
          <a:p>
            <a:pPr marL="201168" lvl="1" indent="0">
              <a:buNone/>
            </a:pPr>
            <a:r>
              <a:rPr lang="th-TH" sz="3000" dirty="0" smtClean="0"/>
              <a:t>	๒. </a:t>
            </a:r>
            <a:r>
              <a:rPr lang="th-TH" sz="3000" dirty="0"/>
              <a:t>หลักการแบ่งแยกอำนาจ</a:t>
            </a:r>
            <a:endParaRPr lang="en-GB" sz="3000" dirty="0"/>
          </a:p>
          <a:p>
            <a:pPr marL="201168" lvl="1" indent="0">
              <a:buNone/>
            </a:pPr>
            <a:r>
              <a:rPr lang="th-TH" sz="3000" dirty="0" smtClean="0"/>
              <a:t>	๓. </a:t>
            </a:r>
            <a:r>
              <a:rPr lang="th-TH" sz="3000" dirty="0"/>
              <a:t>การที่กฎหมายตามรูปแบบทั้งหลาย ย่อมมีผลผูกพันสำหรับองค์กรต่างๆ</a:t>
            </a:r>
            <a:r>
              <a:rPr lang="th-TH" sz="3000" dirty="0" smtClean="0"/>
              <a:t>ของรัฐ</a:t>
            </a:r>
            <a:endParaRPr lang="th-TH" sz="3000" dirty="0"/>
          </a:p>
          <a:p>
            <a:pPr marL="201168" lvl="1" indent="0">
              <a:buNone/>
            </a:pPr>
            <a:r>
              <a:rPr lang="th-TH" sz="3000" dirty="0"/>
              <a:t>	</a:t>
            </a:r>
            <a:r>
              <a:rPr lang="th-TH" sz="3000" dirty="0" smtClean="0"/>
              <a:t>๔. </a:t>
            </a:r>
            <a:r>
              <a:rPr lang="th-TH" sz="3000" dirty="0"/>
              <a:t>หลักที่ว่ากฎหมายย่อมเป็นเงื่อนไขในการดำเนินการทั้งหลายของฝ่ายปกครอง</a:t>
            </a:r>
            <a:endParaRPr lang="en-GB" sz="3000" dirty="0"/>
          </a:p>
          <a:p>
            <a:pPr marL="201168" lvl="1" indent="0">
              <a:buNone/>
            </a:pPr>
            <a:r>
              <a:rPr lang="th-TH" sz="3000" dirty="0"/>
              <a:t>	</a:t>
            </a:r>
            <a:r>
              <a:rPr lang="th-TH" sz="3000" dirty="0" smtClean="0"/>
              <a:t>๕. </a:t>
            </a:r>
            <a:r>
              <a:rPr lang="th-TH" sz="3000" dirty="0"/>
              <a:t>การคุ้มครองสิทธิเสรีภาพของประชาชน และสิทธิฟ้องร้องให้หน่วยงานของรัฐรับ</a:t>
            </a:r>
            <a:r>
              <a:rPr lang="th-TH" sz="3000" dirty="0" smtClean="0"/>
              <a:t>ผิด</a:t>
            </a:r>
            <a:endParaRPr lang="th-TH" sz="3000" dirty="0"/>
          </a:p>
          <a:p>
            <a:pPr marL="201168" lvl="1" indent="0">
              <a:buNone/>
            </a:pPr>
            <a:r>
              <a:rPr lang="th-TH" sz="3000" dirty="0"/>
              <a:t>	</a:t>
            </a:r>
            <a:r>
              <a:rPr lang="th-TH" sz="3000" dirty="0" smtClean="0"/>
              <a:t>๖. </a:t>
            </a:r>
            <a:r>
              <a:rPr lang="th-TH" sz="3000" dirty="0"/>
              <a:t>หลักนิติรัฐทางอาญาและวิธีพิจารณาความ</a:t>
            </a:r>
            <a:r>
              <a:rPr lang="th-TH" sz="3000" dirty="0" smtClean="0"/>
              <a:t>อาญา</a:t>
            </a:r>
          </a:p>
          <a:p>
            <a:pPr marL="201168" lvl="1" indent="0">
              <a:buNone/>
            </a:pPr>
            <a:r>
              <a:rPr lang="th-TH" sz="3000" dirty="0" smtClean="0"/>
              <a:t>	๗. </a:t>
            </a:r>
            <a:r>
              <a:rPr lang="th-TH" sz="3000" dirty="0"/>
              <a:t>หลักนิติรัฐที่เกี่ยวกับกระบวนพิจารณาโดยทั่วไป	</a:t>
            </a:r>
            <a:endParaRPr lang="en-GB" sz="3000" dirty="0"/>
          </a:p>
          <a:p>
            <a:pPr marL="201168" lvl="1" indent="0">
              <a:buNone/>
            </a:pPr>
            <a:r>
              <a:rPr lang="th-TH" sz="3000" dirty="0"/>
              <a:t>	</a:t>
            </a:r>
            <a:r>
              <a:rPr lang="th-TH" sz="3000" dirty="0" smtClean="0"/>
              <a:t>๘. </a:t>
            </a:r>
            <a:r>
              <a:rPr lang="th-TH" sz="3000" dirty="0"/>
              <a:t>หลักความมั่นคงของกฎหมาย</a:t>
            </a:r>
            <a:endParaRPr lang="en-GB" sz="3000" dirty="0"/>
          </a:p>
          <a:p>
            <a:pPr marL="201168" lvl="1" indent="0">
              <a:buNone/>
            </a:pPr>
            <a:r>
              <a:rPr lang="th-TH" sz="3000" dirty="0"/>
              <a:t>	</a:t>
            </a:r>
            <a:r>
              <a:rPr lang="th-TH" sz="3000" dirty="0" smtClean="0"/>
              <a:t>๙. </a:t>
            </a:r>
            <a:r>
              <a:rPr lang="th-TH" sz="3000" dirty="0"/>
              <a:t>หลักความพอสมควรแก่เหตุ หรือหลักการห้ามกระทำการเกินกว่าเหตุ</a:t>
            </a:r>
            <a:endParaRPr lang="en-GB" sz="3000" dirty="0"/>
          </a:p>
          <a:p>
            <a:pPr marL="201168" lvl="1" indent="0">
              <a:buNone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702320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h-TH" sz="8800" b="1" dirty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บทนำ</a:t>
            </a:r>
            <a:endParaRPr lang="th-TH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th-TH" sz="3600" dirty="0">
                <a:latin typeface="Angsana New" pitchFamily="18" charset="-34"/>
              </a:rPr>
              <a:t>ข</a:t>
            </a:r>
            <a:r>
              <a:rPr lang="th-TH" sz="3600" dirty="0" smtClean="0">
                <a:latin typeface="Angsana New" pitchFamily="18" charset="-34"/>
              </a:rPr>
              <a:t>. คำ</a:t>
            </a:r>
            <a:r>
              <a:rPr lang="th-TH" sz="3600" dirty="0">
                <a:latin typeface="Angsana New" pitchFamily="18" charset="-34"/>
              </a:rPr>
              <a:t>วินิจฉัยศาลรัฐธรรมนูญที่ ๒๘/</a:t>
            </a:r>
            <a:r>
              <a:rPr lang="th-TH" sz="3600" dirty="0" smtClean="0">
                <a:latin typeface="Angsana New" pitchFamily="18" charset="-34"/>
              </a:rPr>
              <a:t>๒๕๔๗</a:t>
            </a:r>
            <a:endParaRPr lang="th-TH" sz="3600" dirty="0">
              <a:latin typeface="Angsana New" pitchFamily="18" charset="-34"/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th-TH" sz="3600" dirty="0">
                <a:latin typeface="Angsana New" pitchFamily="18" charset="-34"/>
              </a:rPr>
              <a:t>	</a:t>
            </a:r>
            <a:r>
              <a:rPr lang="th-TH" sz="3600" dirty="0" smtClean="0">
                <a:effectLst/>
                <a:latin typeface="Angsana New" pitchFamily="18" charset="-34"/>
              </a:rPr>
              <a:t>ศาลปกครองกลางส่งคำโต้แย้ง</a:t>
            </a:r>
            <a:r>
              <a:rPr lang="th-TH" sz="3600" dirty="0">
                <a:effectLst/>
                <a:latin typeface="Angsana New" pitchFamily="18" charset="-34"/>
              </a:rPr>
              <a:t>ของผู้ฟ้องคดี เพื่อ</a:t>
            </a:r>
            <a:r>
              <a:rPr lang="th-TH" sz="3600" dirty="0" smtClean="0">
                <a:effectLst/>
                <a:latin typeface="Angsana New" pitchFamily="18" charset="-34"/>
              </a:rPr>
              <a:t>ขอให้ศาล</a:t>
            </a:r>
            <a:r>
              <a:rPr lang="th-TH" sz="3600" dirty="0">
                <a:effectLst/>
                <a:latin typeface="Angsana New" pitchFamily="18" charset="-34"/>
              </a:rPr>
              <a:t>รัฐธรรมนูญพิจารณา</a:t>
            </a:r>
            <a:r>
              <a:rPr lang="th-TH" sz="3600" dirty="0" smtClean="0">
                <a:effectLst/>
                <a:latin typeface="Angsana New" pitchFamily="18" charset="-34"/>
              </a:rPr>
              <a:t>วินิจฉัยตาม</a:t>
            </a:r>
            <a:r>
              <a:rPr lang="th-TH" sz="3600" dirty="0">
                <a:effectLst/>
                <a:latin typeface="Angsana New" pitchFamily="18" charset="-34"/>
              </a:rPr>
              <a:t>รัฐธรรมนูญ มาตรา ๒๖๔ กรณีพระราชบัญญัติวิชาชีพการพยาบาลและการผดุง</a:t>
            </a:r>
            <a:r>
              <a:rPr lang="th-TH" sz="3600" dirty="0" smtClean="0">
                <a:effectLst/>
                <a:latin typeface="Angsana New" pitchFamily="18" charset="-34"/>
              </a:rPr>
              <a:t>ครรภ์ (</a:t>
            </a:r>
            <a:r>
              <a:rPr lang="th-TH" sz="3600" dirty="0">
                <a:effectLst/>
                <a:latin typeface="Angsana New" pitchFamily="18" charset="-34"/>
              </a:rPr>
              <a:t>ฉบับที่ ๒) พ.ศ. ๒๕๔๐ มาตรา ๒๑ ขัดหรือแย้งต่อรัฐธรรมนูญ มาตรา ๒๙ </a:t>
            </a:r>
            <a:r>
              <a:rPr lang="th-TH" sz="3600" dirty="0" smtClean="0">
                <a:effectLst/>
                <a:latin typeface="Angsana New" pitchFamily="18" charset="-34"/>
              </a:rPr>
              <a:t>ประกอบมาตรา </a:t>
            </a:r>
            <a:r>
              <a:rPr lang="th-TH" sz="3600" dirty="0">
                <a:effectLst/>
                <a:latin typeface="Angsana New" pitchFamily="18" charset="-34"/>
              </a:rPr>
              <a:t>๕๐ หรือไม่</a:t>
            </a:r>
            <a:endParaRPr lang="th-TH" sz="3600" dirty="0" smtClean="0">
              <a:effectLst/>
              <a:latin typeface="Angsana New" pitchFamily="18" charset="-34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C1A8B8-5DAC-4813-B7BD-AE579CB077BF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7393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5400" b="1" dirty="0" smtClean="0">
                <a:solidFill>
                  <a:srgbClr val="FF0000"/>
                </a:solidFill>
                <a:cs typeface="+mn-cs"/>
              </a:rPr>
              <a:t>๒.๓ </a:t>
            </a:r>
            <a:r>
              <a:rPr lang="th-TH" sz="5400" b="1" dirty="0">
                <a:solidFill>
                  <a:srgbClr val="FF0000"/>
                </a:solidFill>
                <a:cs typeface="+mn-cs"/>
              </a:rPr>
              <a:t>หลักนิติธรรมในฐานะเป็นเกณฑ์ตรวจสอบการใช้อำนาจรัฐ</a:t>
            </a:r>
            <a:endParaRPr lang="en-GB" sz="54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200" dirty="0" smtClean="0"/>
              <a:t>Prof</a:t>
            </a:r>
            <a:r>
              <a:rPr lang="en-US" sz="2200" dirty="0"/>
              <a:t>. Dr. Hartmut Maurer</a:t>
            </a:r>
            <a:r>
              <a:rPr lang="th-TH" sz="2200" dirty="0"/>
              <a:t>  เห็นว่า หลักย่อยของหลักนิติรัฐประกอบด้วยหลักการสำคัญ ดังนี้</a:t>
            </a:r>
            <a:endParaRPr lang="en-GB" sz="2200" dirty="0"/>
          </a:p>
          <a:p>
            <a:r>
              <a:rPr lang="th-TH" sz="2200" dirty="0"/>
              <a:t>	๑. หลักการคุ้มครองสิทธิขั้นพื้นฐาน</a:t>
            </a:r>
            <a:endParaRPr lang="en-GB" sz="2200" dirty="0"/>
          </a:p>
          <a:p>
            <a:r>
              <a:rPr lang="th-TH" sz="2200" dirty="0"/>
              <a:t>	๒. หลักการแบ่งแยกอำนาจ</a:t>
            </a:r>
            <a:endParaRPr lang="en-GB" sz="2200" dirty="0"/>
          </a:p>
          <a:p>
            <a:r>
              <a:rPr lang="th-TH" sz="2200" dirty="0"/>
              <a:t>	๓. หลักความผูกพันต่อกฎหมายขององค์กรของรัฐ</a:t>
            </a:r>
            <a:endParaRPr lang="en-GB" sz="2200" dirty="0"/>
          </a:p>
          <a:p>
            <a:r>
              <a:rPr lang="th-TH" sz="2200" dirty="0"/>
              <a:t>	๔. หลักเงื่อนไขการกระทำของฝ่ายปกครอง</a:t>
            </a:r>
            <a:endParaRPr lang="en-GB" sz="2200" dirty="0"/>
          </a:p>
          <a:p>
            <a:r>
              <a:rPr lang="th-TH" sz="2200" dirty="0"/>
              <a:t>	๕. หลักการคุ้มครองสิทธิโดยองค์กรตุลาการ</a:t>
            </a:r>
            <a:endParaRPr lang="en-GB" sz="2200" dirty="0"/>
          </a:p>
          <a:p>
            <a:r>
              <a:rPr lang="th-TH" sz="2200" dirty="0"/>
              <a:t>	๖. หลักความรับผิดของรัฐ</a:t>
            </a:r>
            <a:endParaRPr lang="en-GB" sz="2200" dirty="0"/>
          </a:p>
          <a:p>
            <a:r>
              <a:rPr lang="th-TH" sz="2200" dirty="0"/>
              <a:t>	๗. หลักพื้นฐานของกฎหมายอาญาและกฎหมายวิธีพิจารณาความอาญา</a:t>
            </a:r>
            <a:endParaRPr lang="en-GB" sz="2200" dirty="0"/>
          </a:p>
          <a:p>
            <a:r>
              <a:rPr lang="th-TH" sz="2200" dirty="0"/>
              <a:t>	๘. หลักความมั่นคงของกฎหมาย</a:t>
            </a:r>
            <a:endParaRPr lang="en-GB" sz="2200" dirty="0"/>
          </a:p>
          <a:p>
            <a:r>
              <a:rPr lang="th-TH" sz="2200" dirty="0"/>
              <a:t>	๙. หลักความได้</a:t>
            </a:r>
            <a:r>
              <a:rPr lang="th-TH" sz="2200" dirty="0" smtClean="0"/>
              <a:t>สัดส่วน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6755122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5400" b="1" dirty="0" smtClean="0">
                <a:solidFill>
                  <a:srgbClr val="FF0000"/>
                </a:solidFill>
                <a:cs typeface="+mn-cs"/>
              </a:rPr>
              <a:t>๒.๓ </a:t>
            </a:r>
            <a:r>
              <a:rPr lang="th-TH" sz="5400" b="1" dirty="0">
                <a:solidFill>
                  <a:srgbClr val="FF0000"/>
                </a:solidFill>
                <a:cs typeface="+mn-cs"/>
              </a:rPr>
              <a:t>หลักนิติธรรมในฐานะเป็นเกณฑ์ตรวจสอบการใช้อำนาจรัฐ</a:t>
            </a:r>
            <a:endParaRPr lang="en-GB" sz="54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</a:t>
            </a:r>
            <a:r>
              <a:rPr lang="en-US" dirty="0"/>
              <a:t>. Dr. Theodor  </a:t>
            </a:r>
            <a:r>
              <a:rPr lang="en-US" sz="2400" dirty="0"/>
              <a:t>Maunz  </a:t>
            </a:r>
            <a:r>
              <a:rPr lang="th-TH" sz="2400" dirty="0"/>
              <a:t>เห็นว่า หลักการย่อยของหลักนิติรัฐประกอบด้วยหลักการที่สำคัญ ดังนี้</a:t>
            </a:r>
            <a:endParaRPr lang="en-GB" sz="2400" dirty="0"/>
          </a:p>
          <a:p>
            <a:r>
              <a:rPr lang="en-US" sz="2400" dirty="0"/>
              <a:t> </a:t>
            </a:r>
            <a:r>
              <a:rPr lang="th-TH" sz="2400" dirty="0"/>
              <a:t>	๑</a:t>
            </a:r>
            <a:r>
              <a:rPr lang="en-US" sz="2400" dirty="0"/>
              <a:t>. </a:t>
            </a:r>
            <a:r>
              <a:rPr lang="th-TH" sz="2400" dirty="0"/>
              <a:t>หลักการแบ่งแยกอำนาจ</a:t>
            </a:r>
            <a:endParaRPr lang="en-GB" sz="2400" dirty="0"/>
          </a:p>
          <a:p>
            <a:r>
              <a:rPr lang="en-US" sz="2400" dirty="0"/>
              <a:t>	</a:t>
            </a:r>
            <a:r>
              <a:rPr lang="th-TH" sz="2400" dirty="0"/>
              <a:t>๒</a:t>
            </a:r>
            <a:r>
              <a:rPr lang="en-US" sz="2400" dirty="0"/>
              <a:t>.</a:t>
            </a:r>
            <a:r>
              <a:rPr lang="th-TH" sz="2400" dirty="0"/>
              <a:t> หลักประกันในการคุ้มครองสิทธิและเสรีภาพ</a:t>
            </a:r>
            <a:endParaRPr lang="en-GB" sz="2400" dirty="0"/>
          </a:p>
          <a:p>
            <a:r>
              <a:rPr lang="en-US" sz="2400" dirty="0"/>
              <a:t>	</a:t>
            </a:r>
            <a:r>
              <a:rPr lang="th-TH" sz="2400" dirty="0"/>
              <a:t>๓</a:t>
            </a:r>
            <a:r>
              <a:rPr lang="en-US" sz="2400" dirty="0"/>
              <a:t>.</a:t>
            </a:r>
            <a:r>
              <a:rPr lang="th-TH" sz="2400" dirty="0"/>
              <a:t> หลักความชอบด้วยกฎหมายของฝ่ายตุลาการและฝ่ายปกครอง</a:t>
            </a:r>
            <a:endParaRPr lang="en-GB" sz="2400" dirty="0"/>
          </a:p>
          <a:p>
            <a:r>
              <a:rPr lang="en-US" sz="2400" dirty="0"/>
              <a:t>	</a:t>
            </a:r>
            <a:r>
              <a:rPr lang="th-TH" sz="2400" dirty="0"/>
              <a:t>๔</a:t>
            </a:r>
            <a:r>
              <a:rPr lang="en-US" sz="2400" dirty="0"/>
              <a:t>.</a:t>
            </a:r>
            <a:r>
              <a:rPr lang="th-TH" sz="2400" dirty="0"/>
              <a:t> หลักความชอบด้วยกฎหมายในทางเนื้อหา</a:t>
            </a:r>
            <a:endParaRPr lang="en-GB" sz="2400" dirty="0"/>
          </a:p>
          <a:p>
            <a:r>
              <a:rPr lang="en-US" sz="2400" dirty="0"/>
              <a:t>	</a:t>
            </a:r>
            <a:r>
              <a:rPr lang="th-TH" sz="2400" dirty="0"/>
              <a:t>๕</a:t>
            </a:r>
            <a:r>
              <a:rPr lang="en-US" sz="2400" dirty="0"/>
              <a:t>.</a:t>
            </a:r>
            <a:r>
              <a:rPr lang="th-TH" sz="2400" dirty="0"/>
              <a:t> หลักความเป็นอิสระของผู้พิพากษา</a:t>
            </a:r>
            <a:endParaRPr lang="en-GB" sz="2400" dirty="0"/>
          </a:p>
          <a:p>
            <a:r>
              <a:rPr lang="en-US" sz="2400" dirty="0"/>
              <a:t>	</a:t>
            </a:r>
            <a:r>
              <a:rPr lang="th-TH" sz="2400" dirty="0"/>
              <a:t>๖</a:t>
            </a:r>
            <a:r>
              <a:rPr lang="en-US" sz="2400" dirty="0"/>
              <a:t>.</a:t>
            </a:r>
            <a:r>
              <a:rPr lang="th-TH" sz="2400" dirty="0"/>
              <a:t> หลัก 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“</a:t>
            </a:r>
            <a:r>
              <a:rPr lang="th-TH" sz="2400" dirty="0" smtClean="0"/>
              <a:t>ไม่</a:t>
            </a:r>
            <a:r>
              <a:rPr lang="th-TH" sz="2400" dirty="0"/>
              <a:t>มีความผิด และไม่มีโทษโดยไม่มีกฎหมาย</a:t>
            </a:r>
            <a:r>
              <a:rPr lang="en-US" sz="2400" dirty="0">
                <a:latin typeface="Cordia New" pitchFamily="34" charset="-34"/>
                <a:cs typeface="Cordia New" pitchFamily="34" charset="-34"/>
              </a:rPr>
              <a:t>”</a:t>
            </a:r>
            <a:endParaRPr lang="en-GB" sz="2400" dirty="0">
              <a:latin typeface="Cordia New" pitchFamily="34" charset="-34"/>
              <a:cs typeface="Cordia New" pitchFamily="34" charset="-34"/>
            </a:endParaRPr>
          </a:p>
          <a:p>
            <a:r>
              <a:rPr lang="en-US" sz="2400" dirty="0"/>
              <a:t>	</a:t>
            </a:r>
            <a:r>
              <a:rPr lang="th-TH" sz="2400" dirty="0"/>
              <a:t>๗</a:t>
            </a:r>
            <a:r>
              <a:rPr lang="en-US" sz="2400" dirty="0"/>
              <a:t>.</a:t>
            </a:r>
            <a:r>
              <a:rPr lang="th-TH" sz="2400" dirty="0"/>
              <a:t> หลักความเป็นกฎหมายสูงสุดของรัฐธรรมนูญ</a:t>
            </a:r>
            <a:endParaRPr lang="en-GB" sz="2400" dirty="0"/>
          </a:p>
          <a:p>
            <a:pPr marL="201168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2990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5400" b="1" dirty="0" smtClean="0">
                <a:solidFill>
                  <a:srgbClr val="FF0000"/>
                </a:solidFill>
                <a:cs typeface="+mn-cs"/>
              </a:rPr>
              <a:t>๒.๓ </a:t>
            </a:r>
            <a:r>
              <a:rPr lang="th-TH" sz="5400" b="1" dirty="0">
                <a:solidFill>
                  <a:srgbClr val="FF0000"/>
                </a:solidFill>
                <a:cs typeface="+mn-cs"/>
              </a:rPr>
              <a:t>หลักนิติ</a:t>
            </a:r>
            <a:r>
              <a:rPr lang="th-TH" sz="5400" b="1" dirty="0" smtClean="0">
                <a:solidFill>
                  <a:srgbClr val="FF0000"/>
                </a:solidFill>
                <a:cs typeface="+mn-cs"/>
              </a:rPr>
              <a:t>ธรรม/นิติรัฐใน</a:t>
            </a:r>
            <a:r>
              <a:rPr lang="th-TH" sz="5400" b="1" dirty="0">
                <a:solidFill>
                  <a:srgbClr val="FF0000"/>
                </a:solidFill>
                <a:cs typeface="+mn-cs"/>
              </a:rPr>
              <a:t>ฐานะเป็นเกณฑ์ตรวจสอบการใช้อำนาจรัฐ</a:t>
            </a:r>
            <a:endParaRPr lang="en-GB" sz="54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200" dirty="0"/>
              <a:t>จากการศึกษาสาระสำคัญของหลักนิติรัฐ ผู้ศึกษาได้พิจาณาสาระสำคัญของหลักนิติรัฐแล้วอาจแบ่งสาระสำคัญของหลักนิติรัฐได้ </a:t>
            </a:r>
            <a:r>
              <a:rPr lang="th-TH" sz="3200" dirty="0" smtClean="0"/>
              <a:t>๖ </a:t>
            </a:r>
            <a:r>
              <a:rPr lang="th-TH" sz="3200" dirty="0"/>
              <a:t>กลุ่ม ดังนี้  คือ  </a:t>
            </a:r>
            <a:endParaRPr lang="th-TH" sz="3200" dirty="0" smtClean="0"/>
          </a:p>
          <a:p>
            <a:pPr marL="201168" lvl="1" indent="0">
              <a:buNone/>
            </a:pPr>
            <a:r>
              <a:rPr lang="th-TH" sz="3200" dirty="0" smtClean="0"/>
              <a:t>	๒.๓.๑ </a:t>
            </a:r>
            <a:r>
              <a:rPr lang="th-TH" sz="3200" dirty="0" smtClean="0"/>
              <a:t>หลักนิติธรรม/นิติ</a:t>
            </a:r>
            <a:r>
              <a:rPr lang="th-TH" sz="3200" dirty="0" smtClean="0"/>
              <a:t>รัฐในฐานะที่เป็น “หลักความเป็นกฎหมายสูงสุดของรัฐธรรมนูญ”</a:t>
            </a:r>
            <a:endParaRPr lang="th-TH" sz="3200" dirty="0"/>
          </a:p>
          <a:p>
            <a:pPr marL="201168" lvl="1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๒.๓.๒ </a:t>
            </a:r>
            <a:r>
              <a:rPr lang="th-TH" sz="3200" dirty="0" smtClean="0"/>
              <a:t>หลักนิติธรรม/นิติ</a:t>
            </a:r>
            <a:r>
              <a:rPr lang="th-TH" sz="3200" dirty="0"/>
              <a:t>รัฐในฐานะที่เป็น “เกณฑ์” ในการจัดองค์กรของรัฐ  </a:t>
            </a:r>
            <a:endParaRPr lang="th-TH" sz="3200" dirty="0" smtClean="0"/>
          </a:p>
          <a:p>
            <a:pPr marL="201168" lvl="1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๒.๓.๓ </a:t>
            </a:r>
            <a:r>
              <a:rPr lang="th-TH" sz="3200" dirty="0" smtClean="0"/>
              <a:t>หลักนิติธรรม/นิติ</a:t>
            </a:r>
            <a:r>
              <a:rPr lang="th-TH" sz="3200" dirty="0"/>
              <a:t>รัฐในฐานะที่เป็น “เกณฑ์” ในการคุ้มครองสิทธิของประชาชน  </a:t>
            </a:r>
            <a:endParaRPr lang="th-TH" sz="3200" dirty="0" smtClean="0"/>
          </a:p>
          <a:p>
            <a:pPr marL="201168" lvl="1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๒.๓.๔ </a:t>
            </a:r>
            <a:r>
              <a:rPr lang="th-TH" sz="3200" dirty="0" smtClean="0"/>
              <a:t>หลักนิติธรรม/นิติ</a:t>
            </a:r>
            <a:r>
              <a:rPr lang="th-TH" sz="3200" dirty="0"/>
              <a:t>รัฐในฐานะที่เป็น “เกณฑ์” ในการปฏิบัติงานของเจ้าหน้าที่ของรัฐ  </a:t>
            </a:r>
            <a:endParaRPr lang="th-TH" sz="3200" dirty="0" smtClean="0"/>
          </a:p>
          <a:p>
            <a:pPr marL="201168" lvl="1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๒.๓.๕ </a:t>
            </a:r>
            <a:r>
              <a:rPr lang="th-TH" sz="3200" dirty="0" smtClean="0"/>
              <a:t>หลักนิติธรรม/นิติ</a:t>
            </a:r>
            <a:r>
              <a:rPr lang="th-TH" sz="3200" dirty="0"/>
              <a:t>รัฐในฐานะที่เป็น “เกณฑ์” เกี่ยวกับโทษทางอาญาและความรับผิดทางอาญา </a:t>
            </a:r>
            <a:endParaRPr lang="th-TH" sz="3200" dirty="0" smtClean="0"/>
          </a:p>
          <a:p>
            <a:pPr marL="201168" lvl="1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๒.๓.๖ </a:t>
            </a:r>
            <a:r>
              <a:rPr lang="th-TH" sz="3200" dirty="0" smtClean="0"/>
              <a:t>หลักนิติธรรม/นิติ</a:t>
            </a:r>
            <a:r>
              <a:rPr lang="th-TH" sz="3200" dirty="0"/>
              <a:t>รัฐในฐานะที่เป็น “เกณฑ์” ในการตรากฎหมาย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77948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lnSpc>
                <a:spcPct val="85000"/>
              </a:lnSpc>
              <a:spcBef>
                <a:spcPct val="0"/>
              </a:spcBef>
            </a:pPr>
            <a:r>
              <a:rPr lang="th-TH" sz="3600" dirty="0" smtClean="0">
                <a:solidFill>
                  <a:srgbClr val="FF0000"/>
                </a:solidFill>
                <a:cs typeface="+mn-cs"/>
              </a:rPr>
              <a:t>๒.๓.๑ </a:t>
            </a:r>
            <a:r>
              <a:rPr lang="th-TH" sz="3600" dirty="0" smtClean="0">
                <a:solidFill>
                  <a:srgbClr val="FF0000"/>
                </a:solidFill>
                <a:cs typeface="+mn-cs"/>
              </a:rPr>
              <a:t>หลักนิติธรรม/นิติ</a:t>
            </a:r>
            <a:r>
              <a:rPr lang="th-TH" sz="3600" dirty="0" smtClean="0">
                <a:solidFill>
                  <a:srgbClr val="FF0000"/>
                </a:solidFill>
                <a:cs typeface="+mn-cs"/>
              </a:rPr>
              <a:t>รัฐในฐานะที่เป็น “หลักความเป็นกฎหมายสูงสุดของรัฐธรรมนูญ”</a:t>
            </a:r>
            <a:endParaRPr lang="th-TH" sz="36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 smtClean="0"/>
              <a:t>๒.๓.๑.๑ ความหมายของ “หลักความเป็นกฎหมายสูงสุดของรัฐธรรมนูญ”</a:t>
            </a:r>
          </a:p>
          <a:p>
            <a:r>
              <a:rPr lang="th-TH" altLang="th-TH" sz="3600" dirty="0" smtClean="0">
                <a:latin typeface="Angsana New" pitchFamily="18" charset="-34"/>
              </a:rPr>
              <a:t>๒.๓.๑.๒ </a:t>
            </a:r>
            <a:r>
              <a:rPr lang="th-TH" altLang="th-TH" sz="3600" dirty="0">
                <a:latin typeface="Angsana New" pitchFamily="18" charset="-34"/>
              </a:rPr>
              <a:t>เงื่อนไขที่จะทำให้หลักความเป็นกฎหมายสูงสุดบรรลุความมุ่ง</a:t>
            </a:r>
            <a:r>
              <a:rPr lang="th-TH" altLang="th-TH" sz="3600" dirty="0" smtClean="0">
                <a:latin typeface="Angsana New" pitchFamily="18" charset="-34"/>
              </a:rPr>
              <a:t>หมาย</a:t>
            </a:r>
          </a:p>
          <a:p>
            <a:r>
              <a:rPr lang="th-TH" sz="3600" dirty="0" smtClean="0">
                <a:latin typeface="Angsana New" pitchFamily="18" charset="-34"/>
              </a:rPr>
              <a:t>๒.๓.๑.๓ ข้อพิจารณาเกี่ยวกับ “หลักความเป็นกฎหมายสูงสุดของรัฐธรรมนูญ”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24909706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 sz="40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๒.๓.๑.๑ ความหมายของ “หลักความเป็นกฎหมายสูงสุดของรัฐธรรมนูญ”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h-TH" altLang="th-TH" sz="3600" dirty="0">
                <a:latin typeface="Angsana New" pitchFamily="18" charset="-34"/>
              </a:rPr>
              <a:t> </a:t>
            </a:r>
            <a:r>
              <a:rPr lang="th-TH" altLang="th-TH" sz="3600" dirty="0" smtClean="0">
                <a:latin typeface="Angsana New" pitchFamily="18" charset="-34"/>
              </a:rPr>
              <a:t>       “หลักความเป็นกฎหมายสูงสุดของรัฐธรรมนูญ” หมายความว่า รัฐธรรมนูญได้รับการยอมรับว่าเป็นกฎหมายที่อยู่ในลำดับชั้นสูงสุดในระบบกฎหมายของรัฐ  และในกรณีที่มีความขัดแย้งระหว่างกฎหมายรัฐธรรมนูญกับกฎหมายอื่น รัฐธรรมนูญย่อมอยู่ในฐานะที่มาก่อน ซึ่งมีผลทำให้กฎหมายซึ่งขัดกับรัฐธรรมนูญไม่อาจใช้บังคับได้</a:t>
            </a:r>
          </a:p>
        </p:txBody>
      </p:sp>
    </p:spTree>
    <p:extLst>
      <p:ext uri="{BB962C8B-B14F-4D97-AF65-F5344CB8AC3E}">
        <p14:creationId xmlns:p14="http://schemas.microsoft.com/office/powerpoint/2010/main" val="303447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h-TH" altLang="th-TH" sz="40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๒.๓.๑.๑ </a:t>
            </a:r>
            <a:r>
              <a:rPr lang="th-TH" altLang="th-TH" sz="4000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ความหมายของ “หลักความเป็นกฎหมายสูงสุดของรัฐธรรมนูญ”</a:t>
            </a:r>
            <a:endParaRPr lang="en-US" altLang="th-TH" sz="4000" b="1" dirty="0" smtClean="0">
              <a:solidFill>
                <a:srgbClr val="FF0000"/>
              </a:solidFill>
              <a:latin typeface="Angsana New" pitchFamily="18" charset="-34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h-TH" altLang="th-TH" sz="3600" dirty="0">
                <a:latin typeface="Angsana New" pitchFamily="18" charset="-34"/>
              </a:rPr>
              <a:t> </a:t>
            </a:r>
            <a:r>
              <a:rPr lang="th-TH" altLang="th-TH" sz="3600" dirty="0" smtClean="0">
                <a:latin typeface="Angsana New" pitchFamily="18" charset="-34"/>
              </a:rPr>
              <a:t>         ผลของหลักความเป็นกฎหมายสูงสุด  ตามความเห็นของ </a:t>
            </a:r>
            <a:r>
              <a:rPr lang="en-US" altLang="th-TH" sz="3600" dirty="0" smtClean="0">
                <a:latin typeface="Angsana New" pitchFamily="18" charset="-34"/>
              </a:rPr>
              <a:t>Wahl </a:t>
            </a:r>
            <a:r>
              <a:rPr lang="th-TH" altLang="th-TH" sz="3600" dirty="0" smtClean="0">
                <a:latin typeface="Angsana New" pitchFamily="18" charset="-34"/>
              </a:rPr>
              <a:t>เห็นว่า ก่อให้เกิดผลที่สำคัญอย่างน้อย ๓ ประการ คือ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h-TH" altLang="th-TH" sz="3600" dirty="0" smtClean="0">
                <a:latin typeface="Angsana New" pitchFamily="18" charset="-34"/>
              </a:rPr>
              <a:t>		ก. รัฐธรรมนูญย่อมเป็นหลักเกณฑ์ในการตีความในชั้นศาล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h-TH" altLang="th-TH" sz="3600" dirty="0" smtClean="0">
                <a:latin typeface="Angsana New" pitchFamily="18" charset="-34"/>
              </a:rPr>
              <a:t>		ข. ก่อให้เกิดความสัมพันธ์ในทางองค์กรด้วย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h-TH" altLang="th-TH" sz="3600" dirty="0" smtClean="0">
                <a:latin typeface="Angsana New" pitchFamily="18" charset="-34"/>
              </a:rPr>
              <a:t>		ค. ศาลรัฐธรรมนูญเป็นศาลที่ทำให้กระบวนการทางการเมืองมีลักษณะเป็นหลักเกณฑ์ในทางกฎหมาย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th-TH" dirty="0" smtClean="0"/>
          </a:p>
        </p:txBody>
      </p:sp>
    </p:spTree>
    <p:extLst>
      <p:ext uri="{BB962C8B-B14F-4D97-AF65-F5344CB8AC3E}">
        <p14:creationId xmlns:p14="http://schemas.microsoft.com/office/powerpoint/2010/main" val="162885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 sz="4000" dirty="0" smtClean="0">
                <a:latin typeface="Angsana New" pitchFamily="18" charset="-34"/>
                <a:cs typeface="+mn-cs"/>
              </a:rPr>
              <a:t> </a:t>
            </a:r>
            <a:r>
              <a:rPr lang="th-TH" altLang="th-TH" sz="4000" dirty="0" smtClean="0">
                <a:solidFill>
                  <a:srgbClr val="FF0000"/>
                </a:solidFill>
                <a:latin typeface="Angsana New" pitchFamily="18" charset="-34"/>
                <a:cs typeface="+mn-cs"/>
              </a:rPr>
              <a:t>๒.๓.๑.๒ เงื่อนไขที่จะทำให้หลักความเป็นกฎหมายสูงสุดบรรลุความ</a:t>
            </a:r>
            <a:br>
              <a:rPr lang="th-TH" altLang="th-TH" sz="4000" dirty="0" smtClean="0">
                <a:solidFill>
                  <a:srgbClr val="FF0000"/>
                </a:solidFill>
                <a:latin typeface="Angsana New" pitchFamily="18" charset="-34"/>
                <a:cs typeface="+mn-cs"/>
              </a:rPr>
            </a:br>
            <a:r>
              <a:rPr lang="th-TH" altLang="th-TH" sz="4000" dirty="0" smtClean="0">
                <a:solidFill>
                  <a:srgbClr val="FF0000"/>
                </a:solidFill>
                <a:latin typeface="Angsana New" pitchFamily="18" charset="-34"/>
                <a:cs typeface="+mn-cs"/>
              </a:rPr>
              <a:t>มุ่งหมาย</a:t>
            </a:r>
            <a:endParaRPr lang="th-TH" altLang="th-TH" sz="4000" dirty="0" smtClean="0">
              <a:solidFill>
                <a:srgbClr val="FF0000"/>
              </a:solidFill>
              <a:effectLst/>
              <a:latin typeface="Angsana New" pitchFamily="18" charset="-34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buNone/>
              <a:defRPr/>
            </a:pPr>
            <a:r>
              <a:rPr lang="th-TH" altLang="th-TH" sz="3600" dirty="0" smtClean="0">
                <a:latin typeface="Angsana New" pitchFamily="18" charset="-34"/>
              </a:rPr>
              <a:t>   ตาม</a:t>
            </a:r>
            <a:r>
              <a:rPr lang="th-TH" altLang="th-TH" sz="3600" dirty="0">
                <a:latin typeface="Angsana New" pitchFamily="18" charset="-34"/>
              </a:rPr>
              <a:t>ความเห็นของ </a:t>
            </a:r>
            <a:r>
              <a:rPr lang="en-US" altLang="th-TH" sz="3600" dirty="0" smtClean="0">
                <a:latin typeface="Angsana New" pitchFamily="18" charset="-34"/>
              </a:rPr>
              <a:t>Peine</a:t>
            </a:r>
            <a:endParaRPr lang="th-TH" altLang="th-TH" sz="3600" dirty="0" smtClean="0">
              <a:latin typeface="Angsana New" pitchFamily="18" charset="-34"/>
            </a:endParaRPr>
          </a:p>
          <a:p>
            <a:pPr marL="609600" indent="-609600">
              <a:buNone/>
              <a:defRPr/>
            </a:pPr>
            <a:r>
              <a:rPr lang="th-TH" altLang="th-TH" sz="3600" dirty="0">
                <a:latin typeface="Angsana New" pitchFamily="18" charset="-34"/>
              </a:rPr>
              <a:t>	</a:t>
            </a:r>
            <a:r>
              <a:rPr lang="th-TH" altLang="th-TH" sz="3600" dirty="0" smtClean="0">
                <a:latin typeface="Angsana New" pitchFamily="18" charset="-34"/>
              </a:rPr>
              <a:t>(๑)   รัฐธรรมนูญต้องเป็นหลักเกณฑ์ในการตรากฎหมาย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th-TH" altLang="th-TH" sz="3600" dirty="0" smtClean="0">
                <a:latin typeface="Angsana New" pitchFamily="18" charset="-34"/>
              </a:rPr>
              <a:t>	(๒)   องค์กรนิติบัญญัติอาจกระทำการละเมิดรัฐธรรมนูญ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th-TH" altLang="th-TH" sz="3600" dirty="0" smtClean="0">
                <a:latin typeface="Angsana New" pitchFamily="18" charset="-34"/>
              </a:rPr>
              <a:t>	(๓)   รัฐธรรมนูญเป็นกฎหมายที่อยู่ในลำดับชั้นสูงสุด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th-TH" altLang="th-TH" sz="3600" dirty="0" smtClean="0">
                <a:latin typeface="Angsana New" pitchFamily="18" charset="-34"/>
              </a:rPr>
              <a:t>	(๔)    แยกองค์กรในการแก้ไขรัฐธรรมนูญกับองค์กรในการตรากฎหมายธรรมดา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th-TH" altLang="th-TH" sz="3600" dirty="0" smtClean="0">
                <a:latin typeface="Angsana New" pitchFamily="18" charset="-34"/>
              </a:rPr>
              <a:t>	(๕)   มีระบบการตรวจสอบโดยองค์กรตุลาการ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th-TH" altLang="th-TH" sz="3600" dirty="0" smtClean="0">
                <a:latin typeface="Angsana New" pitchFamily="18" charset="-34"/>
              </a:rPr>
              <a:t>	(๖)   การวินิจฉัยขององค์กรตรวจสอบมีผลผูกพันองค์กรของรัฐทั้งหลาย</a:t>
            </a:r>
          </a:p>
          <a:p>
            <a:pPr marL="609600" indent="-609600" eaLnBrk="1" hangingPunct="1">
              <a:buFont typeface="Wingdings" pitchFamily="2" charset="2"/>
              <a:buAutoNum type="thaiAlphaPeriod" startAt="4"/>
              <a:defRPr/>
            </a:pPr>
            <a:endParaRPr lang="th-TH" altLang="th-TH" sz="3600" dirty="0" smtClean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7768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 sz="4000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(๑)   รัฐธรรมนูญต้องเป็นหลักเกณฑ์ในการตรากฎหมาย</a:t>
            </a:r>
            <a:endParaRPr lang="en-US" altLang="th-TH" sz="4000" b="1" dirty="0" smtClean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th-TH" sz="3600" dirty="0" smtClean="0">
                <a:latin typeface="Angsana New" pitchFamily="18" charset="-34"/>
              </a:rPr>
              <a:t>		</a:t>
            </a:r>
            <a:r>
              <a:rPr lang="th-TH" altLang="th-TH" sz="3600" dirty="0" smtClean="0">
                <a:latin typeface="Angsana New" pitchFamily="18" charset="-34"/>
              </a:rPr>
              <a:t>หลักเกณฑ์ในการตรากฎหมายอาจแยกออกเป็น ๒ หลักเกณฑ์ คือ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h-TH" altLang="th-TH" sz="3600" dirty="0" smtClean="0">
                <a:latin typeface="Angsana New" pitchFamily="18" charset="-34"/>
              </a:rPr>
              <a:t>		ก.  หลักเกณฑ์ในทางรูปแบบ เช่นกระบวนการตรากฎหมาย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h-TH" altLang="th-TH" sz="3600" dirty="0" smtClean="0">
                <a:latin typeface="Angsana New" pitchFamily="18" charset="-34"/>
              </a:rPr>
              <a:t>		ข. หลักเกณฑ์ในทางเนื้อหา เช่นหลักเกณฑ์ที่กำหนดไว้ในมาตรา ๒๙ ของรัฐธรรมนูญ</a:t>
            </a:r>
            <a:endParaRPr lang="en-US" altLang="th-TH" sz="3600" dirty="0" smtClean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4722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th-TH" altLang="th-TH" sz="4400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(๒)   องค์กรนิติบัญญัติอาจกระทำการละเมิดรัฐธรรมนูญได้</a:t>
            </a:r>
            <a:endParaRPr lang="en-US" altLang="th-TH" sz="4400" b="1" dirty="0" smtClean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th-TH" dirty="0" smtClean="0"/>
              <a:t>		</a:t>
            </a:r>
            <a:r>
              <a:rPr lang="en-US" altLang="th-TH" sz="3600" dirty="0" smtClean="0"/>
              <a:t>หมายความว่า องค์กรนิติบัญญัติต้องถูกผูกพันอยู่กับรัฐธรรมนูญ ดังนั้นกรณีนี้ต้องถือว่าองค์กรนิติบัญญัติอาจกระทำการใดๆที่เป็นการขัดกับรัฐธรรมนูญได้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th-TH" sz="3600" dirty="0" smtClean="0"/>
              <a:t>		หากประเทศใดถือหลัก </a:t>
            </a:r>
            <a:r>
              <a:rPr lang="en-US" altLang="th-TH" sz="2400" dirty="0" smtClean="0"/>
              <a:t>Supremacy of  Parliament </a:t>
            </a:r>
            <a:r>
              <a:rPr lang="en-US" altLang="th-TH" sz="3600" dirty="0" smtClean="0"/>
              <a:t>กรณีนี้ย่อมถือว่าองค์กรนิติบัญญัติกระทำการใดๆไม่เป็นการขัดกับรัฐธรรมนูญ</a:t>
            </a:r>
            <a:endParaRPr lang="en-US" altLang="th-TH" sz="2400" dirty="0" smtClean="0"/>
          </a:p>
        </p:txBody>
      </p:sp>
    </p:spTree>
    <p:extLst>
      <p:ext uri="{BB962C8B-B14F-4D97-AF65-F5344CB8AC3E}">
        <p14:creationId xmlns:p14="http://schemas.microsoft.com/office/powerpoint/2010/main" val="269915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(๓)   รัฐธรรมนูญเป็นกฎหมายที่อยู่ในลำดับชั้นสูงสุด</a:t>
            </a:r>
            <a:endParaRPr lang="en-US" altLang="th-TH" b="1" dirty="0" smtClean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h-TH" altLang="th-TH" dirty="0" smtClean="0"/>
              <a:t>		</a:t>
            </a:r>
            <a:r>
              <a:rPr lang="th-TH" altLang="th-TH" sz="3600" dirty="0" smtClean="0">
                <a:latin typeface="Angsana New" pitchFamily="18" charset="-34"/>
              </a:rPr>
              <a:t>เงื่อนไขในกรณีนี้มีข้อเรียกร้อง  ๒ ประการ  คือ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h-TH" altLang="th-TH" sz="3600" dirty="0" smtClean="0">
                <a:latin typeface="Angsana New" pitchFamily="18" charset="-34"/>
              </a:rPr>
              <a:t>		      ก.  รัฐธรรมนูญเป็นกฎหมายที่อยู่ในลำดับชั้นที่สูงสุดในระบบกฎหมายของประเทศนั้นๆ และ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h-TH" altLang="th-TH" sz="3600" dirty="0" smtClean="0">
                <a:latin typeface="Angsana New" pitchFamily="18" charset="-34"/>
              </a:rPr>
              <a:t>		      ข.  กฎหมายในลำดับชั้นที่ต่ำกว่าหากขัดหรือแย้งกับรัฐธรรมนูญ กฎหมายนั้นย่อมไม่มีผลใช้บังคับ</a:t>
            </a:r>
            <a:endParaRPr lang="en-US" altLang="th-TH" dirty="0" smtClean="0"/>
          </a:p>
        </p:txBody>
      </p:sp>
    </p:spTree>
    <p:extLst>
      <p:ext uri="{BB962C8B-B14F-4D97-AF65-F5344CB8AC3E}">
        <p14:creationId xmlns:p14="http://schemas.microsoft.com/office/powerpoint/2010/main" val="212230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h-TH" sz="8800" b="1" dirty="0">
                <a:solidFill>
                  <a:srgbClr val="FF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บทนำ</a:t>
            </a:r>
            <a:endParaRPr lang="th-TH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th-TH" sz="2800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dirty="0" smtClean="0">
                <a:latin typeface="Angsana New" pitchFamily="18" charset="-34"/>
              </a:rPr>
              <a:t>ศาลรัฐธรรมนูญวินิจฉัยว่า  พระราชบัญญัติ</a:t>
            </a:r>
            <a:r>
              <a:rPr lang="th-TH" sz="3200" dirty="0">
                <a:latin typeface="Angsana New" pitchFamily="18" charset="-34"/>
              </a:rPr>
              <a:t>วิชาชีพการพยาบาลและ</a:t>
            </a:r>
            <a:r>
              <a:rPr lang="th-TH" sz="3200" dirty="0" smtClean="0">
                <a:latin typeface="Angsana New" pitchFamily="18" charset="-34"/>
              </a:rPr>
              <a:t>การผดุง</a:t>
            </a:r>
            <a:r>
              <a:rPr lang="th-TH" sz="3200" dirty="0">
                <a:latin typeface="Angsana New" pitchFamily="18" charset="-34"/>
              </a:rPr>
              <a:t>ครรภ์ (ฉบับที่ ๒) พ.ศ. ๒๕๔๐ มาตรา ๒๑ ขัดหรือแย้งต่อรัฐธรรมนูญ โดยมิได้ระบุว่าขัด</a:t>
            </a:r>
            <a:r>
              <a:rPr lang="th-TH" sz="3200" dirty="0" smtClean="0">
                <a:latin typeface="Angsana New" pitchFamily="18" charset="-34"/>
              </a:rPr>
              <a:t>หรือแย้ง</a:t>
            </a:r>
            <a:r>
              <a:rPr lang="th-TH" sz="3200" dirty="0">
                <a:latin typeface="Angsana New" pitchFamily="18" charset="-34"/>
              </a:rPr>
              <a:t>ต่อรัฐธรรมนูญ มาตรา</a:t>
            </a:r>
            <a:r>
              <a:rPr lang="th-TH" sz="3200" dirty="0" smtClean="0">
                <a:latin typeface="Angsana New" pitchFamily="18" charset="-34"/>
              </a:rPr>
              <a:t>ใด </a:t>
            </a:r>
            <a:r>
              <a:rPr lang="th-TH" sz="3200" b="1" dirty="0" smtClean="0">
                <a:latin typeface="Angsana New" pitchFamily="18" charset="-34"/>
              </a:rPr>
              <a:t>(การโต้แย้งว่ากฎหมายมีผลย้อนหลัง)  </a:t>
            </a:r>
            <a:r>
              <a:rPr lang="th-TH" sz="3200" dirty="0">
                <a:latin typeface="Angsana New" pitchFamily="18" charset="-34"/>
              </a:rPr>
              <a:t>กรณีไม่เป็นไปตามข้อกำหนดศาลรัฐธรรมนูญว่าด้วยวิธีพิจารณา</a:t>
            </a:r>
            <a:r>
              <a:rPr lang="th-TH" sz="3200" dirty="0" smtClean="0">
                <a:latin typeface="Angsana New" pitchFamily="18" charset="-34"/>
              </a:rPr>
              <a:t>ของศาล</a:t>
            </a:r>
            <a:r>
              <a:rPr lang="th-TH" sz="3200" dirty="0">
                <a:latin typeface="Angsana New" pitchFamily="18" charset="-34"/>
              </a:rPr>
              <a:t>รัฐธรรมนูญ พ.ศ. ๒๕๔๖ ข้อ ๖ (๒) ที่กำหนดให้คำร้องต้องระบุมาตราของรัฐธรรมนูญ</a:t>
            </a:r>
            <a:r>
              <a:rPr lang="th-TH" sz="3200" dirty="0" smtClean="0">
                <a:latin typeface="Angsana New" pitchFamily="18" charset="-34"/>
              </a:rPr>
              <a:t>แห่งราชอาณาจักร</a:t>
            </a:r>
            <a:r>
              <a:rPr lang="th-TH" sz="3200" dirty="0">
                <a:latin typeface="Angsana New" pitchFamily="18" charset="-34"/>
              </a:rPr>
              <a:t>ไทยที่เกี่ยวกับเหตุในคำร้องไว้ด้วย ศาลรัฐธรรมนูญจึงไม่จำต้อง</a:t>
            </a:r>
            <a:r>
              <a:rPr lang="th-TH" sz="3200" dirty="0" smtClean="0">
                <a:latin typeface="Angsana New" pitchFamily="18" charset="-34"/>
              </a:rPr>
              <a:t>วินิจฉัย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th-TH" sz="3200" dirty="0" smtClean="0">
                <a:latin typeface="Angsana New" pitchFamily="18" charset="-34"/>
              </a:rPr>
              <a:t>	พระราชบัญญัติ</a:t>
            </a:r>
            <a:r>
              <a:rPr lang="th-TH" sz="3200" dirty="0">
                <a:latin typeface="Angsana New" pitchFamily="18" charset="-34"/>
              </a:rPr>
              <a:t>วิชาชีพการพยาบาลและการผดุงครรภ์ (ฉบับที่ ๒) พ.ศ. ๒๕๔๐ มาตรา </a:t>
            </a:r>
            <a:r>
              <a:rPr lang="th-TH" sz="3200" dirty="0" smtClean="0">
                <a:latin typeface="Angsana New" pitchFamily="18" charset="-34"/>
              </a:rPr>
              <a:t>๒๑ ไม่</a:t>
            </a:r>
            <a:r>
              <a:rPr lang="th-TH" sz="3200" dirty="0">
                <a:latin typeface="Angsana New" pitchFamily="18" charset="-34"/>
              </a:rPr>
              <a:t>ขัดหรือแย้งต่อรัฐธรรมนูญ มาตรา ๒๙ ประกอบมาตรา ๕๐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79A77F-B80F-4B89-8433-50A37498F552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455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th-TH" altLang="th-TH" sz="4400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(๔)  แยกองค์กรในการแก้ไขรัฐธรรมนูญกับองค์กรในการตรากฎหมายธรรมดา</a:t>
            </a:r>
            <a:endParaRPr lang="en-US" altLang="th-TH" sz="4400" b="1" dirty="0" smtClean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h-TH" altLang="th-TH" smtClean="0"/>
              <a:t>		</a:t>
            </a:r>
            <a:r>
              <a:rPr lang="th-TH" altLang="th-TH" sz="3600" smtClean="0"/>
              <a:t>การแยกองค์กรออกเป็น ๒ ประเภท คือ องค์กรที่จัดให้มีรัฐธรรมนูญกับองค์กรที่รับอำนาจมาจากรัฐธรรมนูญ องค์ที่จัดให้มีรัฐธรรมนูญย่อมมีความชอบธรรมที่จะจัดการแก้ไขรัฐธรรมนูญ ส่วนองค์กรที่รับอำนาจมาจากรัฐธรรมนูญเป็นองค์กรที่ตรากฎหมายธรรมดา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h-TH" altLang="th-TH" sz="3600" smtClean="0"/>
              <a:t>		แต่อย่างไรก็ตามในปัจจุบันยอมให้องค์กรที่รับอำนาจมาจากรัฐธรรมนูญมีอาจในการแก้รัฐธรรมนูญเพียงแต่ต้องมีกระบวนการที่แตกต่างการแก้ไขกฎหมายธรรมดา</a:t>
            </a:r>
            <a:endParaRPr lang="en-US" altLang="th-TH" sz="3600" smtClean="0"/>
          </a:p>
        </p:txBody>
      </p:sp>
    </p:spTree>
    <p:extLst>
      <p:ext uri="{BB962C8B-B14F-4D97-AF65-F5344CB8AC3E}">
        <p14:creationId xmlns:p14="http://schemas.microsoft.com/office/powerpoint/2010/main" val="327616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altLang="th-TH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(๕)</a:t>
            </a:r>
            <a:r>
              <a:rPr lang="th-TH" altLang="th-TH" sz="4800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 มีระบบการตรวจสอบโดยองค์กรตุลาการ</a:t>
            </a:r>
            <a:endParaRPr lang="en-US" altLang="th-TH" sz="4800" b="1" dirty="0" smtClean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h-TH" altLang="th-TH" dirty="0" smtClean="0"/>
              <a:t>		</a:t>
            </a:r>
            <a:r>
              <a:rPr lang="th-TH" altLang="th-TH" sz="3600" dirty="0" smtClean="0">
                <a:latin typeface="Angsana New" pitchFamily="18" charset="-34"/>
              </a:rPr>
              <a:t>ข้อเรียกร้องของเงื่อนไขนี้มิได้เรียกร้องจากองค์กรอื่นๆ เช่น ระบบการตรวจสอบของฝ่ายบริหาร หรือฝ่ายนิติบัญญัติ  เงื่อนไขนี้เรียกร้องว่าองค์กรที่เข้ามาตรวจสอบควรเป็นองค์กรตุลาการ  ส่วนองค์กรตุลาการดังกล่าวจะเป็นศาลยุติธรรมหรือศาลเฉพาะก็เป็นเรื่องของระบบศาลแต่ละประเทศ</a:t>
            </a:r>
            <a:endParaRPr lang="en-US" altLang="th-TH" dirty="0" smtClean="0"/>
          </a:p>
        </p:txBody>
      </p:sp>
    </p:spTree>
    <p:extLst>
      <p:ext uri="{BB962C8B-B14F-4D97-AF65-F5344CB8AC3E}">
        <p14:creationId xmlns:p14="http://schemas.microsoft.com/office/powerpoint/2010/main" val="331474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th-TH" altLang="th-TH" sz="4400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(๖) การวินิจฉัยขององค์กรตรวจสอบมีผลผูกพันองค์กรของรัฐทั้งหลาย</a:t>
            </a:r>
            <a:endParaRPr lang="en-US" altLang="th-TH" sz="4400" b="1" dirty="0" smtClean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th-TH" dirty="0" smtClean="0"/>
              <a:t>		</a:t>
            </a:r>
            <a:r>
              <a:rPr lang="en-US" altLang="th-TH" sz="3600" dirty="0" smtClean="0"/>
              <a:t>ข้อพิจารณาตามเงื่อนไขนี้ เพราะเหตุใดองค์กรของรัฐทั้งหลายต้องถูกผูกพันตามคำวินิจฉัยขององค์กรดังกล่าว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th-TH" sz="3600" dirty="0" smtClean="0"/>
              <a:t>		ก. กรณีนี้เป็นผลมาจาก “หลักความเป็นกฎหมายสูงสุดของรัฐธรรมนูญ”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th-TH" sz="3600" dirty="0" smtClean="0"/>
              <a:t>		ข. หากไม่เป็นไปตามเงื่อนไขในข้อนี้จะมีผลทำให้เงื่อนไขที่กล่าวมาทั้งหมดไร้ความหมาย</a:t>
            </a:r>
          </a:p>
        </p:txBody>
      </p:sp>
    </p:spTree>
    <p:extLst>
      <p:ext uri="{BB962C8B-B14F-4D97-AF65-F5344CB8AC3E}">
        <p14:creationId xmlns:p14="http://schemas.microsoft.com/office/powerpoint/2010/main" val="317050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+mn-cs"/>
              </a:rPr>
              <a:t>๒.๓.๑.๓ </a:t>
            </a:r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+mn-cs"/>
              </a:rPr>
              <a:t>ข้อพิจารณาเกี่ยวกับ “หลักความเป็นกฎหมายสูงสุดของรัฐธรรมนูญ”</a:t>
            </a:r>
            <a:endParaRPr lang="th-TH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845734"/>
            <a:ext cx="10058400" cy="402336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600" dirty="0" smtClean="0">
                <a:latin typeface="Cordia New" pitchFamily="34" charset="-34"/>
                <a:cs typeface="Cordia New" pitchFamily="34" charset="-34"/>
              </a:rPr>
              <a:t>หลักความเป็นกฎหมายสูงสุดของรัฐธรรมนูญมีข้อพิจารณาในทางกฎหมาย ดังนี้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th-TH" sz="3600" dirty="0" smtClean="0">
                <a:latin typeface="Cordia New" pitchFamily="34" charset="-34"/>
                <a:cs typeface="Cordia New" pitchFamily="34" charset="-34"/>
              </a:rPr>
              <a:t>	(๑) หลักของเสียงข้างมากกับศาลรัฐธรรมนูญ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th-TH" sz="3600" dirty="0" smtClean="0">
                <a:latin typeface="Cordia New" pitchFamily="34" charset="-34"/>
                <a:cs typeface="Cordia New" pitchFamily="34" charset="-34"/>
              </a:rPr>
              <a:t>	(๒) หลักความเป็นกฎหมายสูงสุด กับหลักความสูงสุดของรัฐสภา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th-TH" sz="3600" dirty="0" smtClean="0">
                <a:latin typeface="Cordia New" pitchFamily="34" charset="-34"/>
                <a:cs typeface="Cordia New" pitchFamily="34" charset="-34"/>
              </a:rPr>
              <a:t>	(๓) หลักความเป็นกฎหมายสูงสุดกับองค์กรที่รับอำนาจจากรัฐธรรมนูญ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th-TH" sz="3600" dirty="0" smtClean="0">
                <a:latin typeface="Cordia New" pitchFamily="34" charset="-34"/>
                <a:cs typeface="Cordia New" pitchFamily="34" charset="-34"/>
              </a:rPr>
              <a:t>	(๔) หลักความเป็นกฎหมายสูงสุดกับศาลรัฐธรรมนูญ</a:t>
            </a:r>
            <a:endParaRPr lang="th-TH" sz="3600" dirty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313962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+mn-cs"/>
              </a:rPr>
              <a:t>๒.๓.๑.๓ </a:t>
            </a:r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+mn-cs"/>
              </a:rPr>
              <a:t>ข้อพิจารณาเกี่ยวกับ “หลักความเป็นกฎหมายสูงสุดของรัฐธรรมนูญ”</a:t>
            </a:r>
            <a:endParaRPr lang="th-TH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th-TH" sz="4000" dirty="0" smtClean="0">
                <a:latin typeface="Cordia New" pitchFamily="34" charset="-34"/>
                <a:cs typeface="Cordia New" pitchFamily="34" charset="-34"/>
              </a:rPr>
              <a:t>(๑) หลักของเสียงข้างมากกับศาลรัฐธรรมนูญ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th-TH" sz="4000" dirty="0" smtClean="0">
                <a:latin typeface="Cordia New" pitchFamily="34" charset="-34"/>
                <a:cs typeface="Cordia New" pitchFamily="34" charset="-34"/>
              </a:rPr>
              <a:t>	- ระบบเสียงข้างมาก  - ระบบรัฐสภา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th-TH" sz="4000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4000" dirty="0" smtClean="0">
                <a:latin typeface="Cordia New" pitchFamily="34" charset="-34"/>
                <a:cs typeface="Cordia New" pitchFamily="34" charset="-34"/>
              </a:rPr>
              <a:t>- ศาลรัฐธรรมนูญ – การถ่วงดุลเพื่อรักษากติกาประชาธิปไตย - เยอรมันโมเดล</a:t>
            </a:r>
          </a:p>
        </p:txBody>
      </p:sp>
    </p:spTree>
    <p:extLst>
      <p:ext uri="{BB962C8B-B14F-4D97-AF65-F5344CB8AC3E}">
        <p14:creationId xmlns:p14="http://schemas.microsoft.com/office/powerpoint/2010/main" val="9595709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0000"/>
                </a:solidFill>
                <a:latin typeface="Angsana New" pitchFamily="18" charset="-34"/>
                <a:cs typeface="+mn-cs"/>
              </a:rPr>
              <a:t>๒.๓.๑.๓ </a:t>
            </a:r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+mn-cs"/>
              </a:rPr>
              <a:t>ข้อพิจารณาเกี่ยวกับ “หลักความเป็นกฎหมายสูงสุดของรัฐธรรมนูญ”</a:t>
            </a:r>
            <a:endParaRPr lang="th-TH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th-TH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itchFamily="34" charset="-34"/>
                <a:cs typeface="Cordia New" pitchFamily="34" charset="-34"/>
              </a:rPr>
              <a:t>(๒) หลักความเป็นกฎหมายสูงสุด กับหลักความสูงสุดของรัฐสภา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th-TH" sz="4000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4000" dirty="0" smtClean="0">
                <a:latin typeface="Cordia New" pitchFamily="34" charset="-34"/>
                <a:cs typeface="Cordia New" pitchFamily="34" charset="-34"/>
              </a:rPr>
              <a:t>- หลักความเป็นกฎหมายสูงสุด – เป็นระบบของภาคพื้นยุโรป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th-TH" sz="4000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4000" dirty="0" smtClean="0">
                <a:latin typeface="Cordia New" pitchFamily="34" charset="-34"/>
                <a:cs typeface="Cordia New" pitchFamily="34" charset="-34"/>
              </a:rPr>
              <a:t>- หลักความสูงสุดของรัฐสภา - เป็นระบบของประเทศอังกฤษ</a:t>
            </a:r>
          </a:p>
        </p:txBody>
      </p:sp>
    </p:spTree>
    <p:extLst>
      <p:ext uri="{BB962C8B-B14F-4D97-AF65-F5344CB8AC3E}">
        <p14:creationId xmlns:p14="http://schemas.microsoft.com/office/powerpoint/2010/main" val="30707564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FF0000"/>
                </a:solidFill>
                <a:latin typeface="Angsana New" pitchFamily="18" charset="-34"/>
                <a:cs typeface="+mn-cs"/>
              </a:rPr>
              <a:t>๒.๓.๑.๒ ข้อพิจารณาเกี่ยวกับ “หลักความเป็นกฎหมายสูงสุดของรัฐธรรมนูญ”</a:t>
            </a:r>
            <a:endParaRPr lang="th-TH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th-TH" sz="4000" dirty="0" smtClean="0">
                <a:latin typeface="Cordia New" pitchFamily="34" charset="-34"/>
                <a:cs typeface="Cordia New" pitchFamily="34" charset="-34"/>
              </a:rPr>
              <a:t>(๓) หลักความเป็นกฎหมายสูงสุดกับองค์กรที่รับอำนาจจากรัฐธรรมนูญ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th-TH" sz="4000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4000" dirty="0" smtClean="0">
                <a:latin typeface="Cordia New" pitchFamily="34" charset="-34"/>
                <a:cs typeface="Cordia New" pitchFamily="34" charset="-34"/>
              </a:rPr>
              <a:t>- องค์กรที่รับอำนาจจากรัฐธรรมนูญ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th-TH" sz="4000" dirty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4000" dirty="0" smtClean="0">
                <a:latin typeface="Cordia New" pitchFamily="34" charset="-34"/>
                <a:cs typeface="Cordia New" pitchFamily="34" charset="-34"/>
              </a:rPr>
              <a:t>- องค์กรที่ให้รัฐธรรมนูญ</a:t>
            </a:r>
          </a:p>
          <a:p>
            <a:pPr marL="0" indent="0">
              <a:buFont typeface="Wingdings" pitchFamily="2" charset="2"/>
              <a:buNone/>
              <a:defRPr/>
            </a:pPr>
            <a:endParaRPr lang="th-TH" sz="4000" dirty="0" smtClean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129412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๒.๓.๑.๒ ข้อพิจารณาเกี่ยวกับ “หลักความเป็นกฎหมายสูงสุดของรัฐธรรมนูญ”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th-TH" sz="3600" dirty="0" smtClean="0">
                <a:latin typeface="Cordia New" pitchFamily="34" charset="-34"/>
                <a:cs typeface="Cordia New" pitchFamily="34" charset="-34"/>
              </a:rPr>
              <a:t>(๔) หลักความเป็นกฎหมายสูงสุดกับศาลรัฐธรรมนูญ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th-TH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dirty="0" smtClean="0">
                <a:latin typeface="Angsana New" pitchFamily="18" charset="-34"/>
              </a:rPr>
              <a:t>- บทบัญญัติของรัฐธรรมนูญที่แก้ไขเปลี่ยนแปลงได้ – ผูกพันองค์กรที่รับอำนาจจากรัฐธรรมนูญ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th-TH" sz="3200" dirty="0">
                <a:latin typeface="Angsana New" pitchFamily="18" charset="-34"/>
              </a:rPr>
              <a:t>	</a:t>
            </a:r>
            <a:r>
              <a:rPr lang="th-TH" sz="3200" dirty="0" smtClean="0">
                <a:latin typeface="Angsana New" pitchFamily="18" charset="-34"/>
              </a:rPr>
              <a:t>- บทบัญญัติของรัฐธรรมนูญที่ไม่อาจแก้ไขเปลี่ยนแปลงได้ – ผูกพันองค์กรที่รับอำนาจจากรัฐธรรมนูญ  และองค์กรที่แก้ไขรัฐธรรมนูญ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th-TH" sz="3200" dirty="0">
                <a:latin typeface="Angsana New" pitchFamily="18" charset="-34"/>
              </a:rPr>
              <a:t>	</a:t>
            </a:r>
            <a:r>
              <a:rPr lang="th-TH" sz="3200" dirty="0" smtClean="0">
                <a:latin typeface="Angsana New" pitchFamily="18" charset="-34"/>
              </a:rPr>
              <a:t>ผลของความผูกพัน ศาลรัฐธรรมนูญย่อมมีอำนาจตรวจสอบทั้งสองประการ</a:t>
            </a:r>
          </a:p>
          <a:p>
            <a:pPr marL="0" indent="0">
              <a:buFont typeface="Wingdings" pitchFamily="2" charset="2"/>
              <a:buNone/>
              <a:defRPr/>
            </a:pPr>
            <a:endParaRPr lang="th-TH" sz="32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th-TH" sz="3200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th-TH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0928769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๒.๓.๒ </a:t>
            </a:r>
            <a:r>
              <a:rPr lang="th-TH" sz="4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หลักนิติธรรม/นิติ</a:t>
            </a:r>
            <a:r>
              <a:rPr lang="th-TH" sz="4400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รัฐในฐานะที่เป็น “เกณฑ์” ในการจัดองค์กรของรัฐ </a:t>
            </a:r>
            <a:endParaRPr lang="en-GB" sz="4400" dirty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th-TH" sz="3400" dirty="0" smtClean="0"/>
              <a:t>	๒.</a:t>
            </a:r>
            <a:r>
              <a:rPr lang="th-TH" sz="4000" dirty="0" smtClean="0"/>
              <a:t>๓.๒.๑ </a:t>
            </a:r>
            <a:r>
              <a:rPr lang="th-TH" sz="4000" dirty="0"/>
              <a:t>หลักการแบ่งแยกอำนาจ</a:t>
            </a:r>
            <a:r>
              <a:rPr lang="en-US" sz="4000" dirty="0"/>
              <a:t>	</a:t>
            </a:r>
            <a:endParaRPr lang="en-GB" sz="4000" dirty="0"/>
          </a:p>
          <a:p>
            <a:pPr marL="201168" lvl="1" indent="0">
              <a:buNone/>
            </a:pPr>
            <a:r>
              <a:rPr lang="th-TH" sz="4000" dirty="0" smtClean="0"/>
              <a:t>	๒.๓.๒.๒ </a:t>
            </a:r>
            <a:r>
              <a:rPr lang="th-TH" sz="4000" dirty="0"/>
              <a:t>หลักความเป็นอิสระขององค์กรตุลา</a:t>
            </a:r>
            <a:r>
              <a:rPr lang="th-TH" sz="4000" dirty="0" smtClean="0"/>
              <a:t>การ</a:t>
            </a:r>
          </a:p>
          <a:p>
            <a:pPr marL="201168" lvl="1" indent="0">
              <a:buNone/>
            </a:pPr>
            <a:r>
              <a:rPr lang="th-TH" sz="4000" dirty="0"/>
              <a:t>	</a:t>
            </a:r>
            <a:r>
              <a:rPr lang="th-TH" sz="4000" dirty="0" smtClean="0"/>
              <a:t>๒.๓.๒.๓ หลักห้ามจัดตั้งศาลพิเศษ</a:t>
            </a:r>
          </a:p>
          <a:p>
            <a:pPr marL="201168" lvl="1" indent="0">
              <a:buNone/>
            </a:pPr>
            <a:r>
              <a:rPr lang="th-TH" sz="4000"/>
              <a:t>	</a:t>
            </a:r>
            <a:endParaRPr lang="en-GB" sz="4000" dirty="0"/>
          </a:p>
          <a:p>
            <a:pPr marL="201168" lvl="1" indent="0">
              <a:buNone/>
            </a:pPr>
            <a:r>
              <a:rPr lang="th-TH" sz="3600" dirty="0" smtClean="0"/>
              <a:t>  </a:t>
            </a:r>
            <a:endParaRPr lang="th-TH" sz="3600" dirty="0"/>
          </a:p>
          <a:p>
            <a:pPr marL="201168" lvl="1" indent="0">
              <a:buNone/>
            </a:pPr>
            <a:r>
              <a:rPr lang="th-TH" sz="3200" dirty="0"/>
              <a:t>	</a:t>
            </a:r>
            <a:endParaRPr lang="en-GB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70810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l" rtl="0">
              <a:lnSpc>
                <a:spcPct val="85000"/>
              </a:lnSpc>
              <a:spcBef>
                <a:spcPct val="0"/>
              </a:spcBef>
            </a:pPr>
            <a:r>
              <a:rPr lang="th-TH" sz="5400" dirty="0" smtClean="0">
                <a:solidFill>
                  <a:srgbClr val="FF0000"/>
                </a:solidFill>
                <a:cs typeface="+mn-cs"/>
              </a:rPr>
              <a:t>๒.๓.๒.๑ หลักการแบ่งแยกอำนาจ</a:t>
            </a:r>
            <a:r>
              <a:rPr lang="en-US" sz="5400" dirty="0" smtClean="0">
                <a:solidFill>
                  <a:srgbClr val="FF0000"/>
                </a:solidFill>
                <a:cs typeface="+mn-cs"/>
              </a:rPr>
              <a:t>	</a:t>
            </a:r>
            <a:endParaRPr lang="th-TH" sz="5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th-TH" sz="3200" dirty="0"/>
              <a:t> </a:t>
            </a:r>
            <a:r>
              <a:rPr lang="th-TH" sz="3200" dirty="0" smtClean="0"/>
              <a:t>       ข้อ</a:t>
            </a:r>
            <a:r>
              <a:rPr lang="th-TH" sz="3200" dirty="0"/>
              <a:t>เรียกร้องของหลักการแบ่งแยกอำนาจ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th-TH" sz="3200" dirty="0"/>
              <a:t>	</a:t>
            </a:r>
            <a:r>
              <a:rPr lang="th-TH" sz="3200" dirty="0" smtClean="0"/>
              <a:t>(๑) </a:t>
            </a:r>
            <a:r>
              <a:rPr lang="th-TH" sz="3200" dirty="0"/>
              <a:t>แบ่งแยกภารกิจของรัฐ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th-TH" sz="3200" dirty="0"/>
              <a:t>	</a:t>
            </a:r>
            <a:r>
              <a:rPr lang="th-TH" sz="3200" dirty="0" smtClean="0"/>
              <a:t>(๒) </a:t>
            </a:r>
            <a:r>
              <a:rPr lang="th-TH" sz="3200" dirty="0"/>
              <a:t>แบ่งแยกบุคคลที่จะไปใช้อำนาจในแต่ละภารกิจ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th-TH" sz="3200" dirty="0"/>
              <a:t>	</a:t>
            </a:r>
            <a:r>
              <a:rPr lang="th-TH" sz="3200" dirty="0" smtClean="0"/>
              <a:t>(๓) </a:t>
            </a:r>
            <a:r>
              <a:rPr lang="th-TH" sz="3200" dirty="0"/>
              <a:t>อำนาจแต่ละอำนาจสามารถควบคุมตรวจสอบซึ่งกัน</a:t>
            </a:r>
            <a:r>
              <a:rPr lang="th-TH" sz="3200" dirty="0" smtClean="0"/>
              <a:t>และกัน</a:t>
            </a:r>
            <a:r>
              <a:rPr lang="th-TH" sz="3200" dirty="0"/>
              <a:t>ได้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th-TH" sz="3200" dirty="0"/>
              <a:t>	    </a:t>
            </a:r>
            <a:r>
              <a:rPr lang="th-TH" sz="3200" dirty="0" smtClean="0"/>
              <a:t>   ก. </a:t>
            </a:r>
            <a:r>
              <a:rPr lang="th-TH" sz="3200" dirty="0"/>
              <a:t>การควบคุมตรวจสอบทางการเมือง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th-TH" sz="3200" dirty="0"/>
              <a:t>	    </a:t>
            </a:r>
            <a:r>
              <a:rPr lang="th-TH" sz="3200" dirty="0" smtClean="0"/>
              <a:t>   ข. </a:t>
            </a:r>
            <a:r>
              <a:rPr lang="th-TH" sz="3200" dirty="0"/>
              <a:t>การควบคุมตรวจสอบโดยองค์กรตุลาการ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th-TH" sz="3200" dirty="0"/>
              <a:t>	    </a:t>
            </a:r>
            <a:r>
              <a:rPr lang="th-TH" sz="3200" dirty="0" smtClean="0"/>
              <a:t>   ค. </a:t>
            </a:r>
            <a:r>
              <a:rPr lang="th-TH" sz="3200" dirty="0"/>
              <a:t>การควบคุมตรวจสอบโดยองค์กรอิสระ</a:t>
            </a:r>
            <a:r>
              <a:rPr lang="th-TH" sz="3200" dirty="0" smtClean="0"/>
              <a:t>ตามรัฐธรรมนูญ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553856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8000" dirty="0">
                <a:solidFill>
                  <a:srgbClr val="FF0000"/>
                </a:solidFill>
                <a:cs typeface="+mn-cs"/>
              </a:rPr>
              <a:t>หลักทฤษฎีในทางกฎหมายมหาชน</a:t>
            </a:r>
            <a:endParaRPr lang="th-TH" sz="8000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dirty="0" smtClean="0">
                <a:solidFill>
                  <a:schemeClr val="tx1"/>
                </a:solidFill>
              </a:rPr>
              <a:t>๑. การแบ่งกลุ่มทฤษฎีในทางกฎหมายมหาชน</a:t>
            </a:r>
          </a:p>
          <a:p>
            <a:r>
              <a:rPr lang="th-TH" sz="4000" dirty="0" smtClean="0">
                <a:solidFill>
                  <a:schemeClr val="tx1"/>
                </a:solidFill>
              </a:rPr>
              <a:t>๒. </a:t>
            </a:r>
            <a:r>
              <a:rPr lang="th-TH" sz="4000" dirty="0">
                <a:solidFill>
                  <a:schemeClr val="tx1"/>
                </a:solidFill>
              </a:rPr>
              <a:t>“หลักนิติ</a:t>
            </a:r>
            <a:r>
              <a:rPr lang="th-TH" sz="4000" dirty="0" smtClean="0">
                <a:solidFill>
                  <a:schemeClr val="tx1"/>
                </a:solidFill>
              </a:rPr>
              <a:t>ธรรม/นิติรัฐ” </a:t>
            </a:r>
            <a:r>
              <a:rPr lang="th-TH" sz="4000" dirty="0">
                <a:solidFill>
                  <a:schemeClr val="tx1"/>
                </a:solidFill>
              </a:rPr>
              <a:t>ในฐานะ “เกณฑ์” ตรวจสอบการกระทำขององค์ของ</a:t>
            </a:r>
            <a:r>
              <a:rPr lang="th-TH" sz="4000" dirty="0" smtClean="0">
                <a:solidFill>
                  <a:schemeClr val="tx1"/>
                </a:solidFill>
              </a:rPr>
              <a:t>รัฐ</a:t>
            </a:r>
          </a:p>
          <a:p>
            <a:endParaRPr lang="th-TH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7399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l" rtl="0">
              <a:lnSpc>
                <a:spcPct val="85000"/>
              </a:lnSpc>
              <a:spcBef>
                <a:spcPct val="0"/>
              </a:spcBef>
            </a:pPr>
            <a:r>
              <a:rPr lang="th-TH" sz="5400" dirty="0" smtClean="0">
                <a:solidFill>
                  <a:srgbClr val="FF0000"/>
                </a:solidFill>
                <a:cs typeface="+mn-cs"/>
              </a:rPr>
              <a:t>๒.๓.๒.๒ หลักความเป็นอิสระขององค์กรตุลาการ</a:t>
            </a:r>
            <a:endParaRPr lang="th-TH" sz="5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		</a:t>
            </a:r>
            <a:r>
              <a:rPr lang="th-TH" sz="3600" dirty="0" smtClean="0"/>
              <a:t>(๑) </a:t>
            </a:r>
            <a:r>
              <a:rPr lang="th-TH" sz="3600" dirty="0"/>
              <a:t>ความอิสระในทางองค์กร</a:t>
            </a:r>
          </a:p>
          <a:p>
            <a:pPr>
              <a:buNone/>
            </a:pPr>
            <a:r>
              <a:rPr lang="th-TH" sz="3600" dirty="0"/>
              <a:t>		 </a:t>
            </a:r>
            <a:r>
              <a:rPr lang="th-TH" sz="3600" dirty="0" smtClean="0"/>
              <a:t>     ก. </a:t>
            </a:r>
            <a:r>
              <a:rPr lang="th-TH" sz="3600" dirty="0"/>
              <a:t>การจัดองค์กรของรัฐ</a:t>
            </a:r>
          </a:p>
          <a:p>
            <a:pPr>
              <a:buNone/>
            </a:pPr>
            <a:r>
              <a:rPr lang="th-TH" sz="3600" dirty="0"/>
              <a:t>		 </a:t>
            </a:r>
            <a:r>
              <a:rPr lang="th-TH" sz="3600" dirty="0" smtClean="0"/>
              <a:t>     ข. </a:t>
            </a:r>
            <a:r>
              <a:rPr lang="th-TH" sz="3600" dirty="0"/>
              <a:t>การจัดงบประมาณ</a:t>
            </a:r>
          </a:p>
          <a:p>
            <a:pPr>
              <a:buNone/>
            </a:pPr>
            <a:r>
              <a:rPr lang="th-TH" sz="3600" dirty="0"/>
              <a:t>	</a:t>
            </a:r>
            <a:r>
              <a:rPr lang="th-TH" sz="3600" dirty="0" smtClean="0"/>
              <a:t>	(๒) </a:t>
            </a:r>
            <a:r>
              <a:rPr lang="th-TH" sz="3600" dirty="0"/>
              <a:t>ความอิสระในการทำหน้าที่ในทางตุลาการ</a:t>
            </a:r>
          </a:p>
          <a:p>
            <a:pPr>
              <a:buNone/>
            </a:pPr>
            <a:r>
              <a:rPr lang="th-TH" sz="3600" dirty="0"/>
              <a:t>	</a:t>
            </a:r>
            <a:r>
              <a:rPr lang="th-TH" sz="3600" dirty="0" smtClean="0"/>
              <a:t>	(๓) </a:t>
            </a:r>
            <a:r>
              <a:rPr lang="th-TH" sz="3600" dirty="0"/>
              <a:t>ความอิสระในทางส่วนบุคคล</a:t>
            </a:r>
          </a:p>
          <a:p>
            <a:pPr marL="201168" lvl="1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213605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01168" lvl="1" indent="0"/>
            <a:r>
              <a:rPr lang="th-TH" sz="4800" dirty="0" smtClean="0">
                <a:solidFill>
                  <a:srgbClr val="FF0000"/>
                </a:solidFill>
                <a:cs typeface="+mn-cs"/>
              </a:rPr>
              <a:t>๒.๓.๒.๓ หลักห้ามจัดตั้งศาลพิเศษ</a:t>
            </a:r>
            <a:endParaRPr lang="th-TH" sz="48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600" dirty="0" smtClean="0"/>
              <a:t>หลักห้ามจัดตั้งศาลพิเศษ เป็นข้อเรียกร้องในการจัดองค์กรของรัฐประการหนึ่ง  ทั้งมีความมุ่งหมายเพื่อ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ก. เพื่อไม่ให้กระทบกับระบบศาลของรัฐ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ข. เพื่อคุ้มครองสิทธิของบุคคล เพื่อให้มีหลักประกันว่าจะได้รับการพิจารณาจากองค์กรตุลาการอย่างแท้จริง</a:t>
            </a:r>
          </a:p>
        </p:txBody>
      </p:sp>
    </p:spTree>
    <p:extLst>
      <p:ext uri="{BB962C8B-B14F-4D97-AF65-F5344CB8AC3E}">
        <p14:creationId xmlns:p14="http://schemas.microsoft.com/office/powerpoint/2010/main" val="31868124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FF0000"/>
                </a:solidFill>
                <a:cs typeface="+mn-cs"/>
              </a:rPr>
              <a:t>๒.๓.๒.๔ หลักความชอบธรรมในทางประชาธิปไตย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600" dirty="0" smtClean="0"/>
              <a:t>หลักความชอบธรรมในทางประชาธิปไตยเป็นหลักการที่เรียกร้องเกี่ยวกับการจัดองค์กรของรัฐที่ใช้อำนาจอธิปไตยทั้งหลายจะต้องมีความเชื่อมโยงกับประชาชน โดยความเชื่อมโยงดังกล่าว อาจแยกออกเป็น 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ก. ความเชื่อมโยงโดยตรงกับประชาชน </a:t>
            </a:r>
            <a:r>
              <a:rPr lang="th-TH" sz="3600" dirty="0" smtClean="0">
                <a:latin typeface="Cordia New" pitchFamily="34" charset="-34"/>
                <a:cs typeface="Cordia New" pitchFamily="34" charset="-34"/>
              </a:rPr>
              <a:t>– </a:t>
            </a:r>
            <a:r>
              <a:rPr lang="th-TH" sz="3600" dirty="0" smtClean="0"/>
              <a:t>สภาผู้แทนราษฎร</a:t>
            </a:r>
          </a:p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600" dirty="0" smtClean="0"/>
              <a:t>ข. ความเชื่อมโยงโดยทางอ้อม - นายกรัฐมนตรีในระบบรัฐสภา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9826510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๒.๓.๓ </a:t>
            </a:r>
            <a:r>
              <a:rPr lang="th-TH" sz="4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หลักนิติธรรม/นิติ</a:t>
            </a:r>
            <a:r>
              <a:rPr lang="th-TH" sz="4400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รัฐในฐานะที่เป็น “เกณฑ์” ในการคุ้มครองสิทธิของประชาชน </a:t>
            </a:r>
            <a:endParaRPr lang="en-GB" sz="4400" dirty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	</a:t>
            </a:r>
            <a:r>
              <a:rPr lang="th-TH" sz="3200" dirty="0" smtClean="0"/>
              <a:t>๒.</a:t>
            </a:r>
            <a:r>
              <a:rPr lang="th-TH" sz="3600" dirty="0" smtClean="0"/>
              <a:t>๓.๓.๑ </a:t>
            </a:r>
            <a:r>
              <a:rPr lang="th-TH" sz="3600" dirty="0"/>
              <a:t>หลักความผูกพันโดยตรงต่อสิทธิเสรีภาพขององค์กรผู้ใช้อำนาจรัฐ</a:t>
            </a:r>
            <a:endParaRPr lang="en-GB" sz="3600" dirty="0"/>
          </a:p>
          <a:p>
            <a:r>
              <a:rPr lang="th-TH" sz="3600" dirty="0"/>
              <a:t>	</a:t>
            </a:r>
            <a:r>
              <a:rPr lang="th-TH" sz="3600" dirty="0" smtClean="0"/>
              <a:t>๒.๓.๓.๒ </a:t>
            </a:r>
            <a:r>
              <a:rPr lang="th-TH" sz="3600" dirty="0"/>
              <a:t>หลักการคุ้มครองสิทธิเสรีภาพโดยองค์กรตุลาการ</a:t>
            </a:r>
            <a:endParaRPr lang="en-GB" sz="3600" dirty="0"/>
          </a:p>
          <a:p>
            <a:r>
              <a:rPr lang="th-TH" sz="3600" dirty="0"/>
              <a:t>	</a:t>
            </a:r>
            <a:r>
              <a:rPr lang="th-TH" sz="3600" dirty="0" smtClean="0"/>
              <a:t>๒.๓.๓.๓ </a:t>
            </a:r>
            <a:r>
              <a:rPr lang="th-TH" sz="3600" dirty="0"/>
              <a:t>หลักความเสมอภาคของบุคคล และหลักห้ามมิให้เลือกปฏิบัติ	</a:t>
            </a:r>
            <a:endParaRPr lang="en-GB" sz="3600" dirty="0"/>
          </a:p>
          <a:p>
            <a:r>
              <a:rPr lang="th-TH" sz="3600" dirty="0"/>
              <a:t>	</a:t>
            </a:r>
            <a:r>
              <a:rPr lang="th-TH" sz="3600" dirty="0" smtClean="0"/>
              <a:t>๒.๓.๓.๔ </a:t>
            </a:r>
            <a:r>
              <a:rPr lang="th-TH" sz="3600" dirty="0"/>
              <a:t>หลักการคุ้มครองสิทธิของบุคคลในกระบวน</a:t>
            </a:r>
            <a:r>
              <a:rPr lang="th-TH" sz="3600" dirty="0" smtClean="0"/>
              <a:t>พิจารณา</a:t>
            </a:r>
          </a:p>
          <a:p>
            <a:pPr marL="871400" lvl="5" indent="0">
              <a:buNone/>
            </a:pPr>
            <a:r>
              <a:rPr lang="th-TH" sz="3600" dirty="0" smtClean="0"/>
              <a:t>	๒.๓.๓.๕ หลักความรับผิดของรัฐ</a:t>
            </a:r>
            <a:endParaRPr lang="en-GB" sz="3600" dirty="0"/>
          </a:p>
          <a:p>
            <a:pPr marL="201168" lvl="1" indent="0">
              <a:buNone/>
            </a:pPr>
            <a:r>
              <a:rPr lang="th-TH" sz="3600" dirty="0" smtClean="0"/>
              <a:t>  </a:t>
            </a:r>
            <a:endParaRPr lang="th-TH" sz="3600" dirty="0"/>
          </a:p>
          <a:p>
            <a:pPr marL="201168" lvl="1" indent="0">
              <a:buNone/>
            </a:pPr>
            <a:r>
              <a:rPr lang="th-TH" sz="3600" dirty="0"/>
              <a:t>	</a:t>
            </a:r>
          </a:p>
          <a:p>
            <a:endParaRPr lang="en-GB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endParaRPr lang="en-GB" sz="36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4364458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0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๒.๓.๓.๑ </a:t>
            </a:r>
            <a:r>
              <a:rPr lang="th-TH" sz="4000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หลักความผูกพันโดยตรงต่อสิทธิเสรีภาพขององค์กรผู้ใช้อำนาจ</a:t>
            </a:r>
            <a:r>
              <a:rPr lang="th-TH" sz="40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รัฐ</a:t>
            </a:r>
            <a:endParaRPr lang="th-TH" sz="4000" dirty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sz="3400" dirty="0" smtClean="0">
                <a:latin typeface="Angsana New" pitchFamily="18" charset="-34"/>
              </a:rPr>
              <a:t>	(</a:t>
            </a:r>
            <a:r>
              <a:rPr lang="th-TH" sz="3400" dirty="0">
                <a:latin typeface="Angsana New" pitchFamily="18" charset="-34"/>
              </a:rPr>
              <a:t>๑) เหตุผลที่ต้องกำหนดให้มีผลผูกพัน</a:t>
            </a:r>
            <a:r>
              <a:rPr lang="th-TH" sz="3400" dirty="0" smtClean="0">
                <a:latin typeface="Angsana New" pitchFamily="18" charset="-34"/>
              </a:rPr>
              <a:t>โดยตรง</a:t>
            </a:r>
          </a:p>
          <a:p>
            <a:pPr marL="201168" lvl="1" indent="0">
              <a:buNone/>
            </a:pPr>
            <a:r>
              <a:rPr lang="th-TH" sz="3400" dirty="0" smtClean="0">
                <a:latin typeface="Angsana New" pitchFamily="18" charset="-34"/>
              </a:rPr>
              <a:t>	(</a:t>
            </a:r>
            <a:r>
              <a:rPr lang="th-TH" sz="3400" dirty="0">
                <a:latin typeface="Angsana New" pitchFamily="18" charset="-34"/>
              </a:rPr>
              <a:t>๒) บุคคลที่ถูกผูกพันโดยตรงต่อสิทธิ</a:t>
            </a:r>
            <a:r>
              <a:rPr lang="th-TH" sz="3400" dirty="0" smtClean="0">
                <a:latin typeface="Angsana New" pitchFamily="18" charset="-34"/>
              </a:rPr>
              <a:t>เสรีภาพ</a:t>
            </a:r>
          </a:p>
          <a:p>
            <a:pPr marL="201168" lvl="1" indent="0">
              <a:buNone/>
            </a:pPr>
            <a:r>
              <a:rPr lang="th-TH" sz="34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3400" dirty="0">
                <a:latin typeface="Cordia New" pitchFamily="34" charset="-34"/>
                <a:cs typeface="Cordia New" pitchFamily="34" charset="-34"/>
              </a:rPr>
              <a:t>๓)</a:t>
            </a:r>
            <a:r>
              <a:rPr lang="en-US" sz="3400" dirty="0">
                <a:latin typeface="Cordia New" pitchFamily="34" charset="-34"/>
                <a:cs typeface="Cordia New" pitchFamily="34" charset="-34"/>
              </a:rPr>
              <a:t> ผลของการผูกพันต่อสิทธิและ</a:t>
            </a:r>
            <a:r>
              <a:rPr lang="en-US" sz="3400" dirty="0" smtClean="0">
                <a:latin typeface="Cordia New" pitchFamily="34" charset="-34"/>
                <a:cs typeface="Cordia New" pitchFamily="34" charset="-34"/>
              </a:rPr>
              <a:t>เสรีภาพ</a:t>
            </a:r>
          </a:p>
          <a:p>
            <a:pPr marL="201168" lvl="1" indent="0">
              <a:buNone/>
            </a:pPr>
            <a:r>
              <a:rPr lang="th-TH" sz="3400" dirty="0" smtClean="0">
                <a:latin typeface="Cordia New" pitchFamily="34" charset="-34"/>
                <a:cs typeface="Cordia New" pitchFamily="34" charset="-34"/>
              </a:rPr>
              <a:t>	(</a:t>
            </a:r>
            <a:r>
              <a:rPr lang="th-TH" sz="3400" dirty="0">
                <a:latin typeface="Cordia New" pitchFamily="34" charset="-34"/>
                <a:cs typeface="Cordia New" pitchFamily="34" charset="-34"/>
              </a:rPr>
              <a:t>๔) ปัญหาการบังคับตามสิทธิและเสรีภาพตามรัฐธรรมนูญ</a:t>
            </a:r>
            <a:endParaRPr lang="en-US" sz="3400" dirty="0">
              <a:latin typeface="Cordia New" pitchFamily="34" charset="-34"/>
              <a:cs typeface="Cordia New" pitchFamily="34" charset="-34"/>
            </a:endParaRPr>
          </a:p>
          <a:p>
            <a:endParaRPr lang="th-TH" dirty="0" smtClean="0">
              <a:latin typeface="Angsana New" pitchFamily="18" charset="-34"/>
            </a:endParaRPr>
          </a:p>
          <a:p>
            <a:endParaRPr lang="th-TH" dirty="0">
              <a:latin typeface="Angsana New" pitchFamily="18" charset="-34"/>
            </a:endParaRPr>
          </a:p>
          <a:p>
            <a:endParaRPr lang="th-TH" dirty="0">
              <a:latin typeface="Angsana New" pitchFamily="18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3566713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9047A2E2-4B29-4EEB-9195-FB11FEE41638}" type="slidenum">
              <a:rPr lang="en-US" smtClean="0"/>
              <a:pPr eaLnBrk="1" hangingPunct="1"/>
              <a:t>55</a:t>
            </a:fld>
            <a:endParaRPr lang="th-TH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89857" y="286603"/>
            <a:ext cx="10665823" cy="1450757"/>
          </a:xfrm>
        </p:spPr>
        <p:txBody>
          <a:bodyPr/>
          <a:lstStyle/>
          <a:p>
            <a:r>
              <a:rPr lang="th-TH" sz="36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๒.๓.๓.๑ </a:t>
            </a:r>
            <a:r>
              <a:rPr lang="th-TH" sz="3600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หลักความผูกพันโดยตรงต่อสิทธิเสรีภาพขององค์กรผู้ใช้อำนาจรัฐ</a:t>
            </a:r>
            <a:endParaRPr lang="en-US" sz="3800" b="1" dirty="0" smtClean="0">
              <a:solidFill>
                <a:srgbClr val="FF0000"/>
              </a:solidFill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9667" y="1905000"/>
            <a:ext cx="10659533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h-TH" sz="3600" dirty="0" smtClean="0">
                <a:latin typeface="Angsana New" pitchFamily="18" charset="-34"/>
              </a:rPr>
              <a:t>(๑) เหตุผลที่ต้องกำหนดให้มีผลผูกพันโดยตรง</a:t>
            </a:r>
          </a:p>
          <a:p>
            <a:pPr eaLnBrk="1" hangingPunct="1">
              <a:buFont typeface="Wingdings" pitchFamily="2" charset="2"/>
              <a:buNone/>
            </a:pPr>
            <a:r>
              <a:rPr lang="th-TH" sz="3600" dirty="0" smtClean="0">
                <a:latin typeface="Angsana New" pitchFamily="18" charset="-34"/>
              </a:rPr>
              <a:t>		โดยสภาพรัฐธรรมนูญย่อมมีผลผูกพันโดยตรงองค์กรของรัฐทั้งหลายอยู่แล้ว  แต่การบัญญัติไว้ให้ชัดเจนในรัฐธรรมนูญอีกครั้งหนึ่งเพื่อเน้นย้ำ  โดยรัฐธรรมนูญไทยได้แนวมาจากมาตรา ๑(๓) ของรัฐธรรมนูญเยอรมัน กล่าวโดยสรุปเพื่อให้บทบัญญัติของรัฐธรรมนูญมีผลในทางปฏิบัติอย่างแท้จริง</a:t>
            </a:r>
            <a:endParaRPr lang="en-US" sz="3600" dirty="0" smtClean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8150415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3EF54723-1421-43A9-906D-3DDFE719AE96}" type="slidenum">
              <a:rPr lang="en-US" smtClean="0"/>
              <a:pPr eaLnBrk="1" hangingPunct="1"/>
              <a:t>56</a:t>
            </a:fld>
            <a:endParaRPr lang="th-TH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555171" y="286603"/>
            <a:ext cx="10600509" cy="1450757"/>
          </a:xfrm>
        </p:spPr>
        <p:txBody>
          <a:bodyPr/>
          <a:lstStyle/>
          <a:p>
            <a:r>
              <a:rPr lang="th-TH" sz="40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๒.๓.๓.๑ </a:t>
            </a:r>
            <a:r>
              <a:rPr lang="th-TH" sz="4000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หลักความผูกพันโดยตรงต่อสิทธิเสรีภาพขององค์กรผู้ใช้อำนาจรัฐ</a:t>
            </a:r>
            <a:endParaRPr lang="en-US" sz="3800" b="1" dirty="0" smtClean="0">
              <a:solidFill>
                <a:srgbClr val="FF0000"/>
              </a:solidFill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4418" y="1905000"/>
            <a:ext cx="10754783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h-TH" sz="3200" dirty="0" smtClean="0">
                <a:latin typeface="Angsana New" pitchFamily="18" charset="-34"/>
              </a:rPr>
              <a:t>(๒) บุคคลที่ถูกผูกพันโดยตรงต่อสิทธิเสรีภาพ</a:t>
            </a:r>
          </a:p>
          <a:p>
            <a:pPr eaLnBrk="1" hangingPunct="1">
              <a:buFont typeface="Wingdings" pitchFamily="2" charset="2"/>
              <a:buNone/>
            </a:pPr>
            <a:r>
              <a:rPr lang="th-TH" sz="3200" b="1" dirty="0" smtClean="0">
                <a:latin typeface="Angsana New" pitchFamily="18" charset="-34"/>
              </a:rPr>
              <a:t>		</a:t>
            </a:r>
            <a:r>
              <a:rPr lang="th-TH" sz="3200" dirty="0" smtClean="0">
                <a:latin typeface="Angsana New" pitchFamily="18" charset="-34"/>
              </a:rPr>
              <a:t>(ก) องค์กรผู้ใช้อำนาจรัฐทั้งหลาย กล่าวคือ องค์กรนิติบัญญัติ องค์กรบริหาร องค์กรตุลาการ หรือองค์กรตามรัฐธรรมนูญ</a:t>
            </a:r>
          </a:p>
          <a:p>
            <a:pPr eaLnBrk="1" hangingPunct="1">
              <a:buFont typeface="Wingdings" pitchFamily="2" charset="2"/>
              <a:buNone/>
            </a:pPr>
            <a:r>
              <a:rPr lang="th-TH" sz="3200" dirty="0" smtClean="0">
                <a:latin typeface="Angsana New" pitchFamily="18" charset="-34"/>
              </a:rPr>
              <a:t>		(ข) องค์กรที่ใช้อำนาจมหาชนทั้งหลาย เช่น องค์กรที่ได้รับมอบหมายให้ใช้อำนาจทางปกครองหรือองค์กรที่ดำเนินกิจการทางปกครอง</a:t>
            </a:r>
          </a:p>
          <a:p>
            <a:pPr eaLnBrk="1" hangingPunct="1">
              <a:buFont typeface="Wingdings" pitchFamily="2" charset="2"/>
              <a:buNone/>
            </a:pPr>
            <a:r>
              <a:rPr lang="th-TH" sz="3200" b="1" dirty="0" smtClean="0">
                <a:latin typeface="Angsana New" pitchFamily="18" charset="-34"/>
              </a:rPr>
              <a:t>		</a:t>
            </a:r>
            <a:endParaRPr lang="en-US" sz="3200" b="1" dirty="0" smtClean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4184212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394E2090-ABA0-4CF9-8C3D-AE193E340280}" type="slidenum">
              <a:rPr lang="en-US" smtClean="0"/>
              <a:pPr eaLnBrk="1" hangingPunct="1"/>
              <a:t>57</a:t>
            </a:fld>
            <a:endParaRPr lang="th-TH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42257" y="286603"/>
            <a:ext cx="10513423" cy="1450757"/>
          </a:xfrm>
        </p:spPr>
        <p:txBody>
          <a:bodyPr/>
          <a:lstStyle/>
          <a:p>
            <a:r>
              <a:rPr lang="th-TH" sz="40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๒.๓.๓.๑ </a:t>
            </a:r>
            <a:r>
              <a:rPr lang="th-TH" sz="4000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หลักความผูกพันโดยตรงต่อสิทธิเสรีภาพขององค์กรผู้ใช้อำนาจรัฐ</a:t>
            </a:r>
            <a:endParaRPr lang="en-US" sz="3800" b="1" dirty="0" smtClean="0">
              <a:solidFill>
                <a:srgbClr val="FF0000"/>
              </a:solidFill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10693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z="3600" dirty="0" smtClean="0">
                <a:latin typeface="Cordia New" pitchFamily="34" charset="-34"/>
                <a:cs typeface="Cordia New" pitchFamily="34" charset="-34"/>
              </a:rPr>
              <a:t>(๓)</a:t>
            </a:r>
            <a:r>
              <a:rPr lang="en-US" sz="3600" dirty="0" smtClean="0">
                <a:latin typeface="Cordia New" pitchFamily="34" charset="-34"/>
                <a:cs typeface="Cordia New" pitchFamily="34" charset="-34"/>
              </a:rPr>
              <a:t> ผลของการผูกพันต่อสิทธิและเสรีภาพ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600" b="1" dirty="0" smtClean="0">
                <a:latin typeface="Angsana New" pitchFamily="18" charset="-34"/>
              </a:rPr>
              <a:t>		</a:t>
            </a:r>
            <a:r>
              <a:rPr lang="en-US" sz="3600" dirty="0" smtClean="0">
                <a:latin typeface="Cordia New" pitchFamily="34" charset="-34"/>
                <a:cs typeface="Cordia New" pitchFamily="34" charset="-34"/>
              </a:rPr>
              <a:t>(</a:t>
            </a:r>
            <a:r>
              <a:rPr lang="th-TH" sz="3600" dirty="0" smtClean="0">
                <a:latin typeface="Cordia New" pitchFamily="34" charset="-34"/>
                <a:cs typeface="Cordia New" pitchFamily="34" charset="-34"/>
              </a:rPr>
              <a:t>ก</a:t>
            </a:r>
            <a:r>
              <a:rPr lang="en-US" sz="3600" dirty="0" smtClean="0">
                <a:latin typeface="Cordia New" pitchFamily="34" charset="-34"/>
                <a:cs typeface="Cordia New" pitchFamily="34" charset="-34"/>
              </a:rPr>
              <a:t>) ก่อให้เกิดหลักความเป็นกฎหมายสูงสุดของรัฐธรรมนูญ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600" dirty="0" smtClean="0">
                <a:latin typeface="Cordia New" pitchFamily="34" charset="-34"/>
                <a:cs typeface="Cordia New" pitchFamily="34" charset="-34"/>
              </a:rPr>
              <a:t>		(</a:t>
            </a:r>
            <a:r>
              <a:rPr lang="th-TH" sz="3600" dirty="0" smtClean="0">
                <a:latin typeface="Cordia New" pitchFamily="34" charset="-34"/>
                <a:cs typeface="Cordia New" pitchFamily="34" charset="-34"/>
              </a:rPr>
              <a:t>ข</a:t>
            </a:r>
            <a:r>
              <a:rPr lang="en-US" sz="3600" dirty="0" smtClean="0">
                <a:latin typeface="Cordia New" pitchFamily="34" charset="-34"/>
                <a:cs typeface="Cordia New" pitchFamily="34" charset="-34"/>
              </a:rPr>
              <a:t>) ก่อให้เกิดการอาจถูกตรวจสอบได้โดยองค์กรที่มีอำนาจ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600" dirty="0" smtClean="0">
                <a:latin typeface="Cordia New" pitchFamily="34" charset="-34"/>
                <a:cs typeface="Cordia New" pitchFamily="34" charset="-34"/>
              </a:rPr>
              <a:t>		   	- รัฐสภา -โดยศาลรัฐธรรมนูญ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600" dirty="0" smtClean="0">
                <a:latin typeface="Cordia New" pitchFamily="34" charset="-34"/>
                <a:cs typeface="Cordia New" pitchFamily="34" charset="-34"/>
              </a:rPr>
              <a:t>		   	- ฝ่ายบริหาร – โดยศาลหรือองค์กรทางการเมือง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600" dirty="0" smtClean="0">
                <a:latin typeface="Cordia New" pitchFamily="34" charset="-34"/>
                <a:cs typeface="Cordia New" pitchFamily="34" charset="-34"/>
              </a:rPr>
              <a:t>		   	- ศาล - โดยศาลในชั้นที่เหนือกว่า</a:t>
            </a:r>
            <a:endParaRPr lang="en-US" sz="3600" b="1" dirty="0" smtClean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791902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20486" y="286603"/>
            <a:ext cx="10535194" cy="1450757"/>
          </a:xfrm>
        </p:spPr>
        <p:txBody>
          <a:bodyPr>
            <a:normAutofit/>
          </a:bodyPr>
          <a:lstStyle/>
          <a:p>
            <a:r>
              <a:rPr lang="th-TH" sz="40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๒.๓.๓.๑ </a:t>
            </a:r>
            <a:r>
              <a:rPr lang="th-TH" sz="4000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หลักความผูกพันโดยตรงต่อสิทธิเสรีภาพขององค์กรผู้ใช้อำนาจรัฐ</a:t>
            </a:r>
            <a:endParaRPr lang="th-TH" sz="4000" dirty="0" smtClean="0">
              <a:solidFill>
                <a:srgbClr val="FF0000"/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94571" y="1915886"/>
            <a:ext cx="10466916" cy="4114800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th-TH" sz="3200" dirty="0" smtClean="0">
                <a:latin typeface="Cordia New" pitchFamily="34" charset="-34"/>
                <a:cs typeface="Cordia New" pitchFamily="34" charset="-34"/>
              </a:rPr>
              <a:t> (๔) ปัญหา</a:t>
            </a:r>
            <a:r>
              <a:rPr lang="th-TH" sz="3200" dirty="0">
                <a:latin typeface="Cordia New" pitchFamily="34" charset="-34"/>
                <a:cs typeface="Cordia New" pitchFamily="34" charset="-34"/>
              </a:rPr>
              <a:t>การบังคับตามสิทธิและเสรีภาพตามรัฐธรรมนูญ</a:t>
            </a:r>
          </a:p>
          <a:p>
            <a:pPr marL="0" indent="0">
              <a:buFont typeface="Wingdings" pitchFamily="2" charset="2"/>
              <a:buNone/>
            </a:pPr>
            <a:r>
              <a:rPr lang="th-TH" sz="3200" dirty="0" smtClean="0">
                <a:latin typeface="Cordia New" pitchFamily="34" charset="-34"/>
                <a:cs typeface="Cordia New" pitchFamily="34" charset="-34"/>
              </a:rPr>
              <a:t>	(๔.๑) กรณีที่ไม่มีกฎหมายกำหนดรายละเอียดเกี่ยวกับสิทธินั้นๆ</a:t>
            </a:r>
          </a:p>
          <a:p>
            <a:pPr marL="0" indent="0">
              <a:buFont typeface="Wingdings" pitchFamily="2" charset="2"/>
              <a:buNone/>
            </a:pPr>
            <a:r>
              <a:rPr lang="th-TH" sz="3200" dirty="0" smtClean="0">
                <a:latin typeface="Cordia New" pitchFamily="34" charset="-34"/>
                <a:cs typeface="Cordia New" pitchFamily="34" charset="-34"/>
              </a:rPr>
              <a:t>	(๔.๒) การดำเนินโครงการหรือกิจกรรมที่อาจก่อให้เกิดผลกระทบต่อชุมชนอย่างรุนแรงตามมาตรา ๖๗ วรรคสอง ของรัฐธรรมนูญ</a:t>
            </a:r>
          </a:p>
          <a:p>
            <a:pPr marL="0" indent="0">
              <a:buFont typeface="Wingdings" pitchFamily="2" charset="2"/>
              <a:buNone/>
            </a:pPr>
            <a:r>
              <a:rPr lang="th-TH" sz="3200" dirty="0" smtClean="0">
                <a:latin typeface="Cordia New" pitchFamily="34" charset="-34"/>
                <a:cs typeface="Cordia New" pitchFamily="34" charset="-34"/>
              </a:rPr>
              <a:t>	(๔.๓) ปัญหาการตีความที่เกี่ยวกับความสัมพันธ์ระหว่างรัฐธรรมูญกับกฎหมายอื่น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E9BDAF86-0ADF-449C-9FD9-4FC60604FDAF}" type="slidenum">
              <a:rPr lang="en-US" sz="1000" smtClean="0">
                <a:latin typeface="Verdana" pitchFamily="34" charset="0"/>
                <a:cs typeface="Arial" pitchFamily="34" charset="0"/>
              </a:rPr>
              <a:pPr eaLnBrk="1" hangingPunct="1"/>
              <a:t>58</a:t>
            </a:fld>
            <a:endParaRPr lang="en-US" sz="1000" smtClean="0"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87007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885DFC51-5038-49F3-A368-D8A67A9BB20C}" type="slidenum">
              <a:rPr lang="en-US" sz="1000" smtClean="0">
                <a:latin typeface="Verdana" pitchFamily="34" charset="0"/>
                <a:cs typeface="Arial" pitchFamily="34" charset="0"/>
              </a:rPr>
              <a:pPr eaLnBrk="1" hangingPunct="1"/>
              <a:t>59</a:t>
            </a:fld>
            <a:endParaRPr lang="en-US" sz="1000" smtClean="0">
              <a:latin typeface="Verdana" pitchFamily="34" charset="0"/>
              <a:cs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200150" y="286603"/>
            <a:ext cx="9955530" cy="1450757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</a:pPr>
            <a:r>
              <a:rPr lang="th-TH" sz="4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(๔.๑) กรณีที่ไม่มีกฎหมายกำหนดรายละเอียดเกี่ยวกับสิทธินั้นๆ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05000"/>
            <a:ext cx="102362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dirty="0" smtClean="0"/>
              <a:t>	</a:t>
            </a:r>
            <a:r>
              <a:rPr lang="th-TH" sz="3600" dirty="0" smtClean="0"/>
              <a:t> ก.  คำวินิจฉัยศาลรัฐธรรมนูญที่ ๖๒/๒๕๔๕ เรื่องสิทธิชุมชน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z="3600" dirty="0" smtClean="0"/>
              <a:t>	 ข.  ศาลปกครองกลางที่ ๒๒๕๓/๒๕๔๖ เรื่องการมีส่วนร่วมใน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z="3600" dirty="0" smtClean="0"/>
              <a:t>กระบวนการตัดสินใจของรัฐ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z="3600" dirty="0" smtClean="0"/>
              <a:t>	ค. คำวินิจฉัยศาลรัฐธรรมนูญที่ ๒๕/๒๕๔๗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z="3600" dirty="0" smtClean="0"/>
              <a:t>	ง. คำวินิจฉัยศาลรัฐธรรมนูญที่ ๓/๒๕๕๒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z="3600" dirty="0" smtClean="0"/>
              <a:t>	จ. คำวินิจฉัยศาลรัฐธรรมนูญที่ ๓๓/๒๕๕๔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th-TH" sz="3600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th-TH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th-TH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404169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dirty="0">
                <a:solidFill>
                  <a:srgbClr val="FF0000"/>
                </a:solidFill>
                <a:cs typeface="+mn-cs"/>
              </a:rPr>
              <a:t>๑. การแบ่งกลุ่มทฤษฎีในทางกฎหมาย</a:t>
            </a:r>
            <a:r>
              <a:rPr lang="th-TH" sz="6000" dirty="0" smtClean="0">
                <a:solidFill>
                  <a:srgbClr val="FF0000"/>
                </a:solidFill>
                <a:cs typeface="+mn-cs"/>
              </a:rPr>
              <a:t>มหาชน</a:t>
            </a:r>
            <a:endParaRPr lang="th-TH" sz="60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dirty="0" smtClean="0"/>
              <a:t>๑.๑ หลักการรากฐานของรัฐเสรีประชาธิปไตย</a:t>
            </a:r>
          </a:p>
          <a:p>
            <a:r>
              <a:rPr lang="th-TH" sz="4000" dirty="0" smtClean="0"/>
              <a:t>๑.๒ หลักทฤษฎีในทางกฎหมายรัฐธรรมนูญ</a:t>
            </a:r>
          </a:p>
          <a:p>
            <a:r>
              <a:rPr lang="th-TH" sz="4000" dirty="0" smtClean="0"/>
              <a:t>๑.๓ หลักทฤษฎีในทางกฎหมายปกครอง</a:t>
            </a:r>
          </a:p>
          <a:p>
            <a:r>
              <a:rPr lang="th-TH" sz="4000" dirty="0" smtClean="0"/>
              <a:t>๑.๔ หลักทฤษฎีในทางกฎหมายการคลัง</a:t>
            </a: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358781292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948690" y="286603"/>
            <a:ext cx="10206990" cy="1450757"/>
          </a:xfrm>
        </p:spPr>
        <p:txBody>
          <a:bodyPr>
            <a:normAutofit/>
          </a:bodyPr>
          <a:lstStyle/>
          <a:p>
            <a:r>
              <a:rPr lang="th-TH" sz="4400" dirty="0" smtClean="0">
                <a:solidFill>
                  <a:srgbClr val="FF0000"/>
                </a:solidFill>
                <a:cs typeface="+mn-cs"/>
              </a:rPr>
              <a:t>(๔.๑) กรณีที่ไม่มีกฎหมายกำหนดรายละเอียดเกี่ยวกับสิทธินั้นๆ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12285" y="1905000"/>
            <a:ext cx="10466916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dirty="0" smtClean="0"/>
              <a:t> </a:t>
            </a:r>
            <a:r>
              <a:rPr lang="th-TH" sz="4000" b="1" dirty="0" smtClean="0"/>
              <a:t>ประเด็นข้อพิจารณา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z="4000" dirty="0" smtClean="0"/>
              <a:t>		ก. สิทธิตามรัฐธรรมนูญก่อตั้งขึ้นเมื่อใด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z="4000" dirty="0" smtClean="0"/>
              <a:t>		ข. ผลหลักความผูกพันมีผลผูกพันศาลอย่างไร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z="4000" dirty="0" smtClean="0"/>
              <a:t>		ค. ศาลควรจะตัดสินคดีในเรื่องนั้นๆอย่างไร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8DA3F010-9FCF-4BAA-BE9A-1FB28DD9C1C5}" type="slidenum">
              <a:rPr lang="en-US" sz="1000" smtClean="0">
                <a:latin typeface="Verdana" pitchFamily="34" charset="0"/>
                <a:cs typeface="Arial" pitchFamily="34" charset="0"/>
              </a:rPr>
              <a:pPr eaLnBrk="1" hangingPunct="1"/>
              <a:t>60</a:t>
            </a:fld>
            <a:endParaRPr lang="en-US" sz="1000" smtClean="0"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97622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(๔.๑) กรณีที่ไม่มีกฎหมายกำหนดรายละเอียดเกี่ยวกับสิทธินั้นๆ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007533" y="1905000"/>
            <a:ext cx="10371667" cy="4114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3200" dirty="0" smtClean="0">
                <a:latin typeface="Angsana New" pitchFamily="18" charset="-34"/>
              </a:rPr>
              <a:t>ศาลมาเลเซียในคดี </a:t>
            </a:r>
            <a:r>
              <a:rPr lang="en-US" sz="3200" dirty="0" smtClean="0">
                <a:latin typeface="Cordia New" pitchFamily="34" charset="-34"/>
                <a:cs typeface="Cordia New" pitchFamily="34" charset="-34"/>
              </a:rPr>
              <a:t>Adong bin Kuwau &amp; Ors V. Kerajaan Negeri Johor &amp; Anor </a:t>
            </a:r>
            <a:r>
              <a:rPr lang="th-TH" sz="3200" dirty="0" smtClean="0">
                <a:latin typeface="Cordia New" pitchFamily="34" charset="-34"/>
                <a:cs typeface="Cordia New" pitchFamily="34" charset="-34"/>
              </a:rPr>
              <a:t>ค.ศ. </a:t>
            </a:r>
            <a:r>
              <a:rPr lang="en-US" sz="3200" dirty="0" smtClean="0">
                <a:latin typeface="Cordia New" pitchFamily="34" charset="-34"/>
                <a:cs typeface="Cordia New" pitchFamily="34" charset="-34"/>
              </a:rPr>
              <a:t>1996  </a:t>
            </a:r>
            <a:r>
              <a:rPr lang="th-TH" sz="3200" dirty="0" smtClean="0">
                <a:latin typeface="Angsana New" pitchFamily="18" charset="-34"/>
              </a:rPr>
              <a:t>ตัดสินว่า  สิทธิของชนพื้นเมืองเหนือที่ดิน ในการมีชีวิตอย่างอิสระและการพึ่งพาผลผลิตจากป่า เป็นสิทธิที่มีความแตกต่างไปจากสิทธิในความหมายซึ่งเข้าใจกันในความหมายสมัยใหม่ว่าผู้เป็นเจ้าของสามารถขาย ให้เช่าผืนดินหรือผลผลิตแก่บุคคลอื่น และด้วยเหตุผลว่าชนพื้นเมืองกลุ่มนี้ได้ดำเนินชีวิตและใช้สิทธิในที่ดินมาตั้งแต่อดีตกาล เพราะฉะนั้น ศาลจึงเห็นว่า ระบบ </a:t>
            </a:r>
            <a:r>
              <a:rPr lang="en-US" sz="3200" dirty="0" smtClean="0">
                <a:latin typeface="Cordia New" pitchFamily="34" charset="-34"/>
                <a:cs typeface="Cordia New" pitchFamily="34" charset="-34"/>
              </a:rPr>
              <a:t>Common Law</a:t>
            </a:r>
            <a:r>
              <a:rPr lang="th-TH" sz="3200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3200" dirty="0" smtClean="0">
                <a:latin typeface="Angsana New" pitchFamily="18" charset="-34"/>
              </a:rPr>
              <a:t>ของมาเลเซียต้องยอมรับสิทธิที่จะดำรงชีวิตบนผืนดินของเขาทั้งหลายเช่นเดียวกับบรรพบุรุษ และรวมไปถึงสิทธิของชนพื้นเมืองในรุ่นต่อไปที่จะได้รับสิทธิเช่นเดียวกับบรรพบุรุษ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3C19193C-FBA6-4BAC-B488-6F84E04A5194}" type="slidenum">
              <a:rPr lang="en-US" sz="1000" smtClean="0">
                <a:latin typeface="Verdana" pitchFamily="34" charset="0"/>
                <a:cs typeface="Arial" pitchFamily="34" charset="0"/>
              </a:rPr>
              <a:pPr eaLnBrk="1" hangingPunct="1"/>
              <a:t>61</a:t>
            </a:fld>
            <a:endParaRPr lang="en-US" sz="1000" dirty="0" smtClean="0"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17747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36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(๔.๒) การดำเนินโครงการหรือกิจกรรมที่อาจก่อให้เกิดผลกระทบต่อชุมชนอย่างรุนแรงตามมาตรา ๖๗ วรรคสอง ของรัฐธรรมนูญ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437218" y="2035629"/>
            <a:ext cx="9941983" cy="3984171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th-TH" sz="3600" dirty="0" smtClean="0"/>
              <a:t>(๔.๒.๑)  ความเห็นของคณะกรรมการกฤษฎีกา</a:t>
            </a:r>
          </a:p>
          <a:p>
            <a:pPr marL="0" indent="0">
              <a:buFont typeface="Wingdings" pitchFamily="2" charset="2"/>
              <a:buNone/>
            </a:pPr>
            <a:r>
              <a:rPr lang="th-TH" sz="3600" dirty="0" smtClean="0"/>
              <a:t>(๔.๒.๒) คำพิพากษาศาลปกครองสูงสุด 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522B1DD7-8E0A-4614-B88E-503838F249E6}" type="slidenum">
              <a:rPr lang="en-US" smtClean="0"/>
              <a:pPr eaLnBrk="1" hangingPunct="1"/>
              <a:t>62</a:t>
            </a:fld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67961446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C5021AB1-B732-49B1-AF34-DA2632BAC17D}" type="slidenum">
              <a:rPr lang="en-US" sz="1000" smtClean="0">
                <a:latin typeface="Verdana" pitchFamily="34" charset="0"/>
                <a:cs typeface="Arial" pitchFamily="34" charset="0"/>
              </a:rPr>
              <a:pPr eaLnBrk="1" hangingPunct="1"/>
              <a:t>63</a:t>
            </a:fld>
            <a:endParaRPr lang="en-US" sz="1000" smtClean="0">
              <a:latin typeface="Verdana" pitchFamily="34" charset="0"/>
              <a:cs typeface="Arial" pitchFamily="34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338943" y="25401"/>
            <a:ext cx="10072008" cy="1527175"/>
          </a:xfrm>
        </p:spPr>
        <p:txBody>
          <a:bodyPr>
            <a:normAutofit/>
          </a:bodyPr>
          <a:lstStyle/>
          <a:p>
            <a:pPr eaLnBrk="1" hangingPunct="1"/>
            <a:r>
              <a:rPr lang="th-TH" sz="5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(๔.๒.๑) ความเห็นของคณะกรรมการกฤษฎีกา</a:t>
            </a:r>
            <a:endParaRPr lang="en-US" sz="5400" b="1" dirty="0" smtClean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0800" y="1916113"/>
            <a:ext cx="9704917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dirty="0" smtClean="0"/>
              <a:t>	</a:t>
            </a:r>
            <a:r>
              <a:rPr lang="th-TH" sz="3600" dirty="0" smtClean="0"/>
              <a:t>(๔.๒.๑.๑) ความเห็นของคณะกรรมการกฤษฎีกา มีความเห็นในประเด็นต่างๆ ดังนี้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z="3600" dirty="0" smtClean="0"/>
              <a:t>		(ก) บทบัญญัติมาตรา ๖๗ ของรัฐธรรมนูญมีผลใช้บังคับนับตั้งแต่วันที่รัฐธรรมนูญมีผลใช้บังคับ หรือต้องดำเนินการจัดทำหรือปรับปรุงกฎหมายตามนัยมาตรา ๓๐๓(๑) ของรัฐธรรมนูญเสียก่อน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z="3600" dirty="0" smtClean="0"/>
              <a:t>		    - มาตรา ๖๗ ยังไม่มีผลใช้บังคับทันที เพราะมีบทเฉพาะกาลตามมาตรา ๓๐๓(๑) กำหนดให้มีผลบังคับภายใต้เงื่อนไข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420556193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6607CC0B-FDDD-4ADF-97AC-B86EB7C64DC9}" type="slidenum">
              <a:rPr lang="en-US" sz="1000" smtClean="0">
                <a:latin typeface="Verdana" pitchFamily="34" charset="0"/>
                <a:cs typeface="Arial" pitchFamily="34" charset="0"/>
              </a:rPr>
              <a:pPr eaLnBrk="1" hangingPunct="1"/>
              <a:t>64</a:t>
            </a:fld>
            <a:endParaRPr lang="en-US" sz="1000" smtClean="0">
              <a:latin typeface="Verdana" pitchFamily="34" charset="0"/>
              <a:cs typeface="Arial" pitchFamily="34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h-TH" sz="5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(๔.๒.๑) ความเห็นของคณะกรรมการกฤษฎีกา</a:t>
            </a:r>
            <a:endParaRPr lang="en-US" sz="5400" b="1" dirty="0" smtClean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4384" y="1905000"/>
            <a:ext cx="10174816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h-TH" dirty="0" smtClean="0"/>
              <a:t>		</a:t>
            </a:r>
            <a:r>
              <a:rPr lang="th-TH" sz="3600" dirty="0" smtClean="0"/>
              <a:t>(ข) ระหว่างที่ยังไม่มีการจัดทำหรือปรับปรุงกฎหมายหน่วยงานอนุญาตสามารถกำหนดหลักเกณฑ์ในการดำเนินการเพื่อปฏิบัติให้เป็นไปตามมาตรา ๖๗ วรรคสอง ได้เองหรือไม่</a:t>
            </a:r>
          </a:p>
          <a:p>
            <a:pPr eaLnBrk="1" hangingPunct="1">
              <a:buFont typeface="Wingdings" pitchFamily="2" charset="2"/>
              <a:buNone/>
            </a:pPr>
            <a:r>
              <a:rPr lang="th-TH" sz="3600" dirty="0" smtClean="0"/>
              <a:t>			- แต่ละหน่วยงานไม่มีอำนาจกำหนดหลักเกณฑ์ในการดำเนินการได้เอง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95023769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F817ADEF-2A87-4983-AEE3-70BB957B0CDD}" type="slidenum">
              <a:rPr lang="en-US" sz="1000" smtClean="0">
                <a:latin typeface="Verdana" pitchFamily="34" charset="0"/>
                <a:cs typeface="Arial" pitchFamily="34" charset="0"/>
              </a:rPr>
              <a:pPr eaLnBrk="1" hangingPunct="1"/>
              <a:t>65</a:t>
            </a:fld>
            <a:endParaRPr lang="en-US" sz="1000" smtClean="0">
              <a:latin typeface="Verdana" pitchFamily="34" charset="0"/>
              <a:cs typeface="Arial" pitchFamily="34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062990" y="286603"/>
            <a:ext cx="10092690" cy="1450757"/>
          </a:xfrm>
        </p:spPr>
        <p:txBody>
          <a:bodyPr>
            <a:normAutofit/>
          </a:bodyPr>
          <a:lstStyle/>
          <a:p>
            <a:pPr eaLnBrk="1" hangingPunct="1"/>
            <a:r>
              <a:rPr lang="th-TH" sz="5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(๔.๒.๑) ความเห็นของคณะกรรมการกฤษฎีกา</a:t>
            </a:r>
            <a:endParaRPr lang="en-US" sz="5400" b="1" dirty="0" smtClean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7533" y="1905000"/>
            <a:ext cx="10371667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dirty="0" smtClean="0"/>
              <a:t>		</a:t>
            </a:r>
            <a:r>
              <a:rPr lang="th-TH" sz="3200" dirty="0" smtClean="0"/>
              <a:t>(ค) หน่วยงานอนุญาตจะอาศัยอำนาจตามกฎหมายปัจจุบันพิจารณาออกใบอนุญาตให้แก่โครงการหรือกิจกรรมที่อาจอยู่ภายใต้บังคับของมาตรา ๖๗ วรรคสอง ได้หรือไม่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z="3200" dirty="0" smtClean="0"/>
              <a:t>			- หน่วยงานอนุญาตอาจพิจารณาออกใบอนุญาตให้แก่โครงการหรือกิจกรรมที่อาจก่อให้เกิดผลกระทบต่อสิ่งแวดล้อมหรือชุมชนได้ โดยปฏิบัติตามแนวทางที่กฎหมายซึ่งใช้บังคับอยู่ในปัจจุบันกำหนดไว้  เพื่อมิให้การอนุญาตและการลงทุนของเอกชนต้องหยุดชะงักอันส่งผลกระทบต่อการบริหารราชการแผ่นดินและเศรษฐกิจของประเทศ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31023741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45AA53A7-CF24-47CA-A522-4BE8A0D9EA7E}" type="slidenum">
              <a:rPr lang="en-US" sz="1000" smtClean="0">
                <a:latin typeface="Verdana" pitchFamily="34" charset="0"/>
                <a:cs typeface="Arial" pitchFamily="34" charset="0"/>
              </a:rPr>
              <a:pPr eaLnBrk="1" hangingPunct="1"/>
              <a:t>66</a:t>
            </a:fld>
            <a:endParaRPr lang="en-US" sz="1000" smtClean="0">
              <a:latin typeface="Verdana" pitchFamily="34" charset="0"/>
              <a:cs typeface="Arial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64029" y="286603"/>
            <a:ext cx="10491651" cy="1450757"/>
          </a:xfrm>
        </p:spPr>
        <p:txBody>
          <a:bodyPr>
            <a:normAutofit/>
          </a:bodyPr>
          <a:lstStyle/>
          <a:p>
            <a:pPr eaLnBrk="1" hangingPunct="1"/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(๔.๒.๑) ความเห็นของคณะกรรมการกฤษฎี</a:t>
            </a:r>
            <a:r>
              <a:rPr lang="th-TH" dirty="0" smtClean="0">
                <a:solidFill>
                  <a:srgbClr val="FF0000"/>
                </a:solidFill>
              </a:rPr>
              <a:t>กา</a:t>
            </a:r>
            <a:endParaRPr lang="en-US" b="1" dirty="0" smtClean="0">
              <a:solidFill>
                <a:srgbClr val="FF0000"/>
              </a:solidFill>
              <a:latin typeface="Angsana New" pitchFamily="18" charset="-34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4917" y="1916113"/>
            <a:ext cx="10371667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dirty="0" smtClean="0"/>
              <a:t>		</a:t>
            </a:r>
            <a:r>
              <a:rPr lang="th-TH" sz="3200" dirty="0" smtClean="0">
                <a:latin typeface="Cordia New" pitchFamily="34" charset="-34"/>
                <a:cs typeface="Cordia New" pitchFamily="34" charset="-34"/>
              </a:rPr>
              <a:t>(๔.๒.๑.๒) ข้อพิจารณาจากความเห็นของคณะกรรมการกฤษฎีกา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z="3200" dirty="0" smtClean="0">
                <a:latin typeface="Cordia New" pitchFamily="34" charset="-34"/>
                <a:cs typeface="Cordia New" pitchFamily="34" charset="-34"/>
              </a:rPr>
              <a:t>			(ก) การมีผลบังคับของสิทธิและเสรีภาพตามรัฐธรรมนูญ เริ่มมีผลเมื่อใด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z="3200" dirty="0" smtClean="0">
                <a:latin typeface="Cordia New" pitchFamily="34" charset="-34"/>
                <a:cs typeface="Cordia New" pitchFamily="34" charset="-34"/>
              </a:rPr>
              <a:t>			(ข) การมีผลใช้บังคับของสิทธิและเสรีภาพกับบทเฉพาะกาล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z="3200" dirty="0" smtClean="0">
                <a:latin typeface="Cordia New" pitchFamily="34" charset="-34"/>
                <a:cs typeface="Cordia New" pitchFamily="34" charset="-34"/>
              </a:rPr>
              <a:t>			(ค) การอาศัยหลักความไม่สะดุดหยุดลงของการบริหารราชการแผ่นดินกับการดำเนินการที่เป็นการขัดกับรัฐธรรมนูญ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th-TH" sz="3200" dirty="0" smtClean="0">
                <a:latin typeface="Cordia New" pitchFamily="34" charset="-34"/>
                <a:cs typeface="Cordia New" pitchFamily="34" charset="-34"/>
              </a:rPr>
              <a:t>			(ง) การตีความมาตรา ๒๗ ประกอบกับมาตรา ๒๘ วรรคสาม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200" dirty="0" smtClean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3452735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555171" y="286603"/>
            <a:ext cx="10600509" cy="1450757"/>
          </a:xfrm>
        </p:spPr>
        <p:txBody>
          <a:bodyPr>
            <a:normAutofit/>
          </a:bodyPr>
          <a:lstStyle/>
          <a:p>
            <a:r>
              <a:rPr lang="th-TH" sz="5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(๔.๒.๒) คำพิพากษาศาลปกครองสูงสุด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24418" y="1905000"/>
            <a:ext cx="10754783" cy="4114800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th-TH" sz="3200" dirty="0" smtClean="0"/>
              <a:t>คำสั่งศาลปกครองสูงสุด (คดีคำร้องที่ ๕๘๖/๒๕๕๒)</a:t>
            </a:r>
          </a:p>
          <a:p>
            <a:pPr marL="0" indent="0">
              <a:buFont typeface="Wingdings" pitchFamily="2" charset="2"/>
              <a:buNone/>
            </a:pPr>
            <a:r>
              <a:rPr lang="th-TH" sz="3200" dirty="0" smtClean="0"/>
              <a:t>	(ก) สิทธิของบุคคลที่บทบัญญัติของรัฐธรรมนูญแห่งราชอาณาจักรไทย พุทธศักราช ๒๕๕๐ มาตรา ๖๗ บัญญัติรับรองไว้ ย่อมได้รับความคุ้มครอง การที่ยังไม่มีบทบัญญัติแห่งกฎหมายกำหนดหลักเกณฑ์ เงื่อนไข และวิธีการใช้สิทธิดังกล่าวนั้น ไม่ใช่เหตุที่องค์กรของรัฐจะยกขึ้นมาเป็นข้ออ้างเพื่อปฏิเสธไม่ให้ความคุ้มครองสิทธิดังกล่าวได้ เพราะโดยหลักการใช้และการตีความกฎหมาย เจตนารมณ์ตามบทบัญญัติของรัฐธรรมนูญซึ่งเป็นกฎหมายสูงสุดของประเทศ จะมีผลตามที่บัญญัติโดยทันทีไม่ว่าจะมีบทบัญญัติให้ต้องมีการตรากฎหมายกำหนดรายละเอียดในเรื่องดังกล่าวหรือไม่ ซึ่งในกรณีนี้ศาลรัฐธรรมนูญได้เคยมีคำวินิจฉัยที่ ๓/๒๕๕๒ ตั้งแต่</a:t>
            </a:r>
            <a:r>
              <a:rPr lang="th-TH" sz="3200" dirty="0"/>
              <a:t>วันที่ ๑๘ มีนาคม ๒๕๕๒ </a:t>
            </a:r>
            <a:endParaRPr lang="th-TH" sz="3200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3CAE698A-81DE-40A1-9E2F-66AD332F4F13}" type="slidenum">
              <a:rPr lang="en-US" smtClean="0"/>
              <a:pPr eaLnBrk="1" hangingPunct="1"/>
              <a:t>67</a:t>
            </a:fld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84652480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5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(๔.๒.๒) คำพิพากษาศาลปกครองสูงสุด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200152" y="1905000"/>
            <a:ext cx="10179049" cy="4114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th-TH" sz="3200" dirty="0" smtClean="0"/>
              <a:t>ซึ่งเกี่ยวกับพระราชบัญญัติส่งเสริมและรักษาคุณภาพสิ่งแวดล้อมแห่งชาติ พ.ศ. ๒๕๓๕ นี้เองว่า รัฐธรรมนูญแห่งราชอาณาจักรไทย พุทธศักราช ๒๕๕๐ มีเจตนารมณ์ให้สิทธิและเสรีภาพที่รัฐธรรมนูญฉบับนี้รับรองไว้มีสภาพบังคับได้ทันทีที่รัฐธรรมนูญประกาศให้มีผลใช้บังคับโดยไม่ต้องรอให้มีการบัญญัติกฎหมายอนุวัติการมาใช้บังคับก่อน</a:t>
            </a:r>
            <a:endParaRPr lang="th-TH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6AC07BA2-EDE6-49E3-AE7E-6D8C7A848603}" type="slidenum">
              <a:rPr lang="en-US" smtClean="0"/>
              <a:pPr eaLnBrk="1" hangingPunct="1"/>
              <a:t>68</a:t>
            </a:fld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46565326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5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(๔.๒.๒) คำพิพากษาศาลปกครองสูงสุด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200152" y="1905000"/>
            <a:ext cx="10179049" cy="4114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th-TH" dirty="0" smtClean="0"/>
              <a:t>	</a:t>
            </a:r>
            <a:r>
              <a:rPr lang="th-TH" sz="2800" dirty="0" smtClean="0"/>
              <a:t> </a:t>
            </a:r>
            <a:r>
              <a:rPr lang="th-TH" sz="3200" dirty="0" smtClean="0"/>
              <a:t>(ข) การให้ความเห็นทางกฎหมายของสำนักงานคณะกรรมการกฤษฎีกาขัดกับคำวินิจฉัยของศาลรัฐธรรมนูญที่ว่าโครงการหรือกิจกรรมที่อาจส่งผลกระทบต่อชุมชนอย่างรุนแรงต้องดำเนินการตามรัฐธรรมนูญแห่งราชอาณาจักรไทย พุทธศักราช ๒๕๕๐ มาตรา ๖๗ ทันที ซึ่งมาตรา ๒๑๖ วรรคห้า ของรัฐธรรมนูญดังกล่าว ได้บัญญัติให้คำวินิจฉัยของศาลรัฐธรรมนูญให้เป็นเด็ดขาด มีผลผูกพันรัฐสภา คณะรัฐมนตรี ศาล และองค์กรอื่นของรัฐ ความเห็นทางกฎหมายของสำนักงานคณะกรรมการกฤษฎีกาจึงต้องผูกพันตามแนวคำวินิจฉัยของศาลรัฐธรรมนูญ รวมถึงมีผลผูกพันให้คณะรัฐมนตรีและหน่วยงานที่มีส่วนเกี่ยวข้องจะต้องดำเนินการตามมาตรา ๖๗ วรรคสอง ของรัฐธรรมนูญแห่งราชอาณาจักรไทย พุทธศักราช ๒๕๕๐  </a:t>
            </a:r>
            <a:endParaRPr lang="en-US" sz="3200" dirty="0" smtClean="0"/>
          </a:p>
          <a:p>
            <a:pPr marL="0" indent="0">
              <a:buFont typeface="Wingdings" pitchFamily="2" charset="2"/>
              <a:buNone/>
            </a:pPr>
            <a:endParaRPr lang="th-TH" sz="3200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415BBE02-76E7-40F7-90E6-CA5B4B96B744}" type="slidenum">
              <a:rPr lang="en-US" smtClean="0"/>
              <a:pPr eaLnBrk="1" hangingPunct="1"/>
              <a:t>69</a:t>
            </a:fld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038613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dirty="0">
                <a:solidFill>
                  <a:srgbClr val="FF0000"/>
                </a:solidFill>
                <a:cs typeface="+mn-cs"/>
              </a:rPr>
              <a:t>๑.๑ หลักการรากฐานของรัฐเสรี</a:t>
            </a:r>
            <a:r>
              <a:rPr lang="th-TH" sz="6000" dirty="0" smtClean="0">
                <a:solidFill>
                  <a:srgbClr val="FF0000"/>
                </a:solidFill>
                <a:cs typeface="+mn-cs"/>
              </a:rPr>
              <a:t>ประชาธิปไตย</a:t>
            </a:r>
            <a:endParaRPr lang="th-TH" sz="60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dirty="0" smtClean="0"/>
              <a:t>๑.๑.๑ หลักประชาธิปไตย</a:t>
            </a:r>
          </a:p>
          <a:p>
            <a:r>
              <a:rPr lang="th-TH" sz="4000" dirty="0" smtClean="0"/>
              <a:t>๑.๑.๒ </a:t>
            </a:r>
            <a:r>
              <a:rPr lang="th-TH" sz="4000" dirty="0" smtClean="0"/>
              <a:t>หลัก</a:t>
            </a:r>
            <a:r>
              <a:rPr lang="th-TH" sz="4000" dirty="0" smtClean="0"/>
              <a:t>นิติ</a:t>
            </a:r>
            <a:r>
              <a:rPr lang="th-TH" sz="4000" dirty="0" smtClean="0"/>
              <a:t>ธรรม/นิติรัฐ</a:t>
            </a: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50322808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5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(๔.๒.๒) คำพิพากษาศาลปกครองสูงสุด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552451" y="1905000"/>
            <a:ext cx="10826749" cy="4114800"/>
          </a:xfrm>
        </p:spPr>
        <p:txBody>
          <a:bodyPr/>
          <a:lstStyle/>
          <a:p>
            <a:pPr marL="457200" lvl="1" indent="0">
              <a:buFont typeface="Wingdings" pitchFamily="2" charset="2"/>
              <a:buNone/>
            </a:pPr>
            <a:r>
              <a:rPr lang="th-TH" dirty="0" smtClean="0"/>
              <a:t>	</a:t>
            </a:r>
            <a:r>
              <a:rPr lang="th-TH" dirty="0"/>
              <a:t> </a:t>
            </a:r>
            <a:r>
              <a:rPr lang="th-TH" dirty="0" smtClean="0"/>
              <a:t>       </a:t>
            </a:r>
            <a:r>
              <a:rPr lang="th-TH" sz="3200" dirty="0" smtClean="0"/>
              <a:t>(ค) คำสั่งกำหนดมาตรการหรือวิธีการคุ้มครองเพื่อบรรเทาทุกข์ชั่วคราวก่อนการพิพากษาจะก่อให้เกิดปัญหาอุปสรรคที่อาจเกิดขึ้นแก่การบริหารงานของรัฐหรือไม่ ศาลปกครองสูงสุดเห็นว่า หากจะเกิดปัญหาอุปสรรคแก่การบริหารงานของรัฐจากคำสั่งกำหนดมาตรการหรือวิธีการคุ้มครองเพื่อบรรเทาทุกข์ชั่วคราวของศาลก็เป็นเรื่องที่สืบเนื่องโดยตรงมาจากการละเลยไม่ดำเนินการหรือความล่าช้าของผู้ถูกฟ้องคดีเองที่ไม่ปฏิบัติตามบทบัญญัติของรัฐธรรมนูญ  ดังนั้น การที่เจ้าของโครงการหรือกิจกรรมนั้นจะต้องชะลอการดำเนินการก่อสร้าง ต้องเสียเวลาและค่าใช้จ่ายในการดำเนินการตามโครงการของตนออกไป อันส่งผลกระทบต่อธุรกิจและเศรษฐกิจของภาคเอกชน รวมทั้งมีผลกระทบต่อการบริหารงานด้านเศรษฐกิจของรัฐ จึงมิใช่เนื่องมาจากคำสั่งกำหนดมาตรการหรือวิธีการคุ้มครองเพื่อบรรเทาทุกข์ชั่วคราวของศาลโดยตรง 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5E7FFA16-B0A7-4B3A-8C96-19B7128FDEB2}" type="slidenum">
              <a:rPr lang="en-US" smtClean="0"/>
              <a:pPr eaLnBrk="1" hangingPunct="1"/>
              <a:t>70</a:t>
            </a:fld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381622609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5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(๔.๒.๒) คำพิพากษาศาลปกครองสูงสุด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188720" y="1916113"/>
            <a:ext cx="10029614" cy="4114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th-TH" sz="2800" dirty="0" smtClean="0"/>
              <a:t> 	เมื่อพิจารณาถึงการบริหารงานของรัฐด้านเศรษฐกิจกับด้านพัฒนาสังคม คุณภาพชีวิตของประชาชน และสิทธิชุมชนแล้ว เห็นได้ว่า ความเสียหายที่ เจ้าของโครงการหรือกิจกรรมจะได้รับอาจเป็นเพียงช่วงระยะเวลาหนึ่ง อันเป็นผลสืบเนื่องมาจากการไม่ปฏิบัติตามบทบัญญัติของกฎหมาย ในกรณีนี้ได้แก่ รัฐธรรมนูญ อันเป็นกฎหมายสูงสุดของประเทศ เพื่อให้หน่วยงานของรัฐที่มีอำนาจหน้าที่ในการอนุมัติใบอนุญาตได้พิจารณาผลการประเมินในเรื่องต่าง ๆ ให้ครบถ้วนตามที่กฎหมายกำหนด ทั้งนี้ หากจะเป็นการกระทบต่อสิทธิของเจ้าของโครงการแต่ก็มิได้เป็นการจำกัดสิทธิการดำเนินการโดยสิ้นเชิง เพียงแต่กรณีเป็นโครงการหรือกิจกรรมใดที่อยู่ในประเภทที่มีผลกระทบต่อชุมชนอย่างรุนแรงก็ต้องดำเนินการ ตามนัยมาตรา ๖๗ วรรคสอง ของรัฐธรรมนูญแห่งราชอาณาจักรไทย พุทธศักราช ๒๕๕๐ ให้ครบถ้วนก่อน 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 eaLnBrk="1" hangingPunct="1"/>
            <a:fld id="{FADD0DD1-6167-4DFB-BFDA-53807E74F09E}" type="slidenum">
              <a:rPr lang="en-US" smtClean="0"/>
              <a:pPr eaLnBrk="1" hangingPunct="1"/>
              <a:t>71</a:t>
            </a:fld>
            <a:endParaRPr lang="th-TH" smtClean="0"/>
          </a:p>
        </p:txBody>
      </p:sp>
    </p:spTree>
    <p:extLst>
      <p:ext uri="{BB962C8B-B14F-4D97-AF65-F5344CB8AC3E}">
        <p14:creationId xmlns:p14="http://schemas.microsoft.com/office/powerpoint/2010/main" val="158892171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๒.๓.๓.๒ </a:t>
            </a: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หลักการคุ้มครองสิทธิเสรีภาพโดยองค์กรตุลา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การ</a:t>
            </a:r>
            <a:endParaRPr lang="th-TH" dirty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th-TH" sz="3400" dirty="0" smtClean="0"/>
              <a:t>	(๑) หลักการนี้เป็นหลักพื้นฐานของ “หลักนิติรัฐ” เพื่อคุ้มครองปัจเจกบุคคลจากการใช้อำนาจมหาชน</a:t>
            </a:r>
          </a:p>
          <a:p>
            <a:pPr marL="201168" lvl="1" indent="0">
              <a:buNone/>
            </a:pPr>
            <a:r>
              <a:rPr lang="th-TH" sz="3400" dirty="0"/>
              <a:t>	</a:t>
            </a:r>
            <a:r>
              <a:rPr lang="th-TH" sz="3400" dirty="0" smtClean="0"/>
              <a:t>(๒) หลักการนี้เรียกร้องว่าจะต้องมี “องค์กรตุลาการ” เข้าตรวจสอบการกระทำที่เป็นการละเมิดสิทธิและเสรีภาพของประชาชนได้</a:t>
            </a:r>
          </a:p>
          <a:p>
            <a:pPr marL="201168" lvl="1" indent="0">
              <a:buNone/>
            </a:pPr>
            <a:r>
              <a:rPr lang="th-TH" sz="3400" dirty="0"/>
              <a:t>	</a:t>
            </a:r>
            <a:r>
              <a:rPr lang="th-TH" sz="3400" dirty="0" smtClean="0"/>
              <a:t>(๓) กรณีที่มีปัญหาว่าเรื่องนั้นๆอยู่ในเขตอำนาจของศาลใด ให้เป็นอำนาจของศาลยุติธรรม</a:t>
            </a:r>
            <a:endParaRPr lang="th-TH" sz="3400" dirty="0"/>
          </a:p>
        </p:txBody>
      </p:sp>
    </p:spTree>
    <p:extLst>
      <p:ext uri="{BB962C8B-B14F-4D97-AF65-F5344CB8AC3E}">
        <p14:creationId xmlns:p14="http://schemas.microsoft.com/office/powerpoint/2010/main" val="42370434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๒.๓.๓.๒ หลักการคุ้มครองสิทธิเสรีภาพโดยองค์กรตุลาการ</a:t>
            </a:r>
            <a:endParaRPr lang="th-TH" b="1" dirty="0" smtClean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th-TH" sz="4000" dirty="0" smtClean="0">
                <a:effectLst/>
                <a:latin typeface="Cordia New" pitchFamily="34" charset="-34"/>
                <a:cs typeface="Cordia New" pitchFamily="34" charset="-34"/>
              </a:rPr>
              <a:t>(๑) คำวินิจฉัยศาลรัฐธรรมนูญที่ ๑๖/๒๕๔๕ </a:t>
            </a:r>
          </a:p>
          <a:p>
            <a:pPr>
              <a:buFont typeface="Wingdings" pitchFamily="2" charset="2"/>
              <a:buNone/>
              <a:defRPr/>
            </a:pPr>
            <a:r>
              <a:rPr lang="th-TH" sz="4000" dirty="0">
                <a:effectLst/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4000" dirty="0" smtClean="0">
                <a:effectLst/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4000" dirty="0" smtClean="0">
                <a:latin typeface="Cordia New" pitchFamily="34" charset="-34"/>
                <a:cs typeface="Cordia New" pitchFamily="34" charset="-34"/>
              </a:rPr>
              <a:t>พระราชบัญญัติข้าราชการฝ่ายตุลาการฯที่กำหนดคุณสมบัติว่า “มีร่างกายที่เหมาะสม” ไม่เป็นการขัดกับรัฐธรรมนูญ เพราะมีมาตรการในการคัดเลือกแตกต่างจากอาชีพอื่นได้  การบัญญัติถ้อยคำดังกล่าวจึงไม่ขัดกับรัฐธรรมนูญ</a:t>
            </a:r>
          </a:p>
        </p:txBody>
      </p:sp>
    </p:spTree>
    <p:extLst>
      <p:ext uri="{BB962C8B-B14F-4D97-AF65-F5344CB8AC3E}">
        <p14:creationId xmlns:p14="http://schemas.microsoft.com/office/powerpoint/2010/main" val="147758464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>
              <a:defRPr/>
            </a:pPr>
            <a:fld id="{4710FD18-36F9-4C04-B5C3-BA4E9CB64D34}" type="slidenum">
              <a:rPr lang="en-US" sz="1000" smtClean="0"/>
              <a:pPr>
                <a:defRPr/>
              </a:pPr>
              <a:t>74</a:t>
            </a:fld>
            <a:endParaRPr lang="en-US" sz="1000" dirty="0" smtClean="0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defRPr/>
            </a:pP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๒.๓.๓.๒ หลักการคุ้มครองสิทธิเสรีภาพโดยองค์กรตุลาการ</a:t>
            </a:r>
            <a:endParaRPr lang="th-TH" dirty="0">
              <a:solidFill>
                <a:srgbClr val="FF0000"/>
              </a:solidFill>
              <a:cs typeface="Angsana New" pitchFamily="18" charset="-34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h-TH" sz="4000" dirty="0" smtClean="0">
                <a:latin typeface="Cordia New" pitchFamily="34" charset="-34"/>
                <a:cs typeface="Cordia New" pitchFamily="34" charset="-34"/>
              </a:rPr>
              <a:t>(๒)  คำวินิจฉัยศาลรัฐธรรมนูญที่ ๔๔/๒๕๔๕    			พระราชบัญญัติข้าราชการอัยการฯที่กำหนดคุณสมบัติว่า“มีร่างกายที่เหมาะสม” ไม่เป็นการขัดกับรัฐธรรมนูญ เพราะมาตรการในการคัดเลือกแตกต่างจากอาชีพอื่นได้  การบัญญัติถ้อยคำดังกล่าวจึงไม่ขัดกับรัฐธรรมนูญ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h-TH" sz="4000" dirty="0" smtClean="0">
                <a:latin typeface="Cordia New" pitchFamily="34" charset="-34"/>
                <a:cs typeface="Cordia New" pitchFamily="34" charset="-34"/>
              </a:rPr>
              <a:t>	</a:t>
            </a:r>
            <a:endParaRPr lang="en-US" sz="4000" dirty="0" smtClean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2109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๒.๓.๓.๒ หลักการคุ้มครองสิทธิเสรีภาพโดยองค์กรตุลาการ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th-TH" sz="4000" dirty="0" smtClean="0">
                <a:effectLst/>
                <a:latin typeface="Cordia New" pitchFamily="34" charset="-34"/>
                <a:cs typeface="Cordia New" pitchFamily="34" charset="-34"/>
              </a:rPr>
              <a:t>(๓) คำวินิจฉัยศาลรัฐธรรมนูญที่ ๑๕/๒๕๕๕</a:t>
            </a:r>
          </a:p>
          <a:p>
            <a:pPr>
              <a:buFont typeface="Wingdings" pitchFamily="2" charset="2"/>
              <a:buNone/>
              <a:defRPr/>
            </a:pPr>
            <a:r>
              <a:rPr lang="th-TH" sz="4000" dirty="0" smtClean="0">
                <a:effectLst/>
                <a:latin typeface="Cordia New" pitchFamily="34" charset="-34"/>
                <a:cs typeface="Cordia New" pitchFamily="34" charset="-34"/>
              </a:rPr>
              <a:t>		บทบัญญัติมาตรา ๒๖ (๑๐) แห่งพระราชบัญญัติข้าราชการฝ่ายตุลาการฯ เฉพาะส่วนที่บัญญัติว่า “...มีกายหรือจิตใจไม่เหมาะสมที่จะเป็นข้าราชการตุลาการ...”  ขัดหรือแย้งต่อรัฐธรรมนูญมาตรา ๓๐ วรรคสาม</a:t>
            </a:r>
          </a:p>
          <a:p>
            <a:pPr marL="0" indent="0">
              <a:buFont typeface="Wingdings" pitchFamily="2" charset="2"/>
              <a:buNone/>
              <a:defRPr/>
            </a:pPr>
            <a:endParaRPr lang="th-TH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>
              <a:defRPr/>
            </a:pPr>
            <a:fld id="{2730D7FC-5133-4503-B8E1-A59E949D4D26}" type="slidenum">
              <a:rPr lang="en-US" sz="1000" smtClean="0"/>
              <a:pPr>
                <a:defRPr/>
              </a:pPr>
              <a:t>75</a:t>
            </a:fld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40650623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๒.๓.๓.๒ หลักการคุ้มครองสิทธิเสรีภาพโดยองค์กรตุลาการ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th-TH" sz="3600" dirty="0" smtClean="0">
                <a:effectLst/>
                <a:latin typeface="Cordia New" pitchFamily="34" charset="-34"/>
                <a:cs typeface="Cordia New" pitchFamily="34" charset="-34"/>
              </a:rPr>
              <a:t>(๔) คำวินิจฉัยศาลรัฐธรรมนูญที่ ๔๖/๒๕๕๔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th-TH" sz="3600" dirty="0">
                <a:effectLst/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3600" dirty="0" smtClean="0">
                <a:effectLst/>
                <a:latin typeface="Cordia New" pitchFamily="34" charset="-34"/>
                <a:cs typeface="Cordia New" pitchFamily="34" charset="-34"/>
              </a:rPr>
              <a:t>พระราชบัญญัติจัดตั้งศาลปกครอง พ.ศ. ๒๕๔๒ มาตรา ๙ วรรคสอง (๒) ขัดหรือแย้งต่อมาตรา ๓๐ หรือไม่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th-TH" sz="3600" dirty="0">
                <a:effectLst/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sz="3600" dirty="0" smtClean="0">
                <a:effectLst/>
                <a:latin typeface="Cordia New" pitchFamily="34" charset="-34"/>
                <a:cs typeface="Cordia New" pitchFamily="34" charset="-34"/>
              </a:rPr>
              <a:t>ศาลรัฐธรรมนูญวินิจฉัยไม่ขัดหรือแย้งต่อรัฐธรรมนูญ</a:t>
            </a:r>
          </a:p>
          <a:p>
            <a:pPr marL="0" indent="0">
              <a:buFont typeface="Wingdings" pitchFamily="2" charset="2"/>
              <a:buNone/>
              <a:defRPr/>
            </a:pP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>
              <a:defRPr/>
            </a:pPr>
            <a:fld id="{E9B3F929-E697-4B81-A343-6DEC0D0D5BA2}" type="slidenum">
              <a:rPr lang="en-US" sz="1000" smtClean="0"/>
              <a:pPr>
                <a:defRPr/>
              </a:pPr>
              <a:t>76</a:t>
            </a:fld>
            <a:endParaRPr lang="en-US" sz="1000" smtClean="0"/>
          </a:p>
        </p:txBody>
      </p:sp>
    </p:spTree>
    <p:extLst>
      <p:ext uri="{BB962C8B-B14F-4D97-AF65-F5344CB8AC3E}">
        <p14:creationId xmlns:p14="http://schemas.microsoft.com/office/powerpoint/2010/main" val="56941570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 smtClean="0">
                <a:solidFill>
                  <a:srgbClr val="FF0000"/>
                </a:solidFill>
                <a:cs typeface="+mn-cs"/>
              </a:rPr>
              <a:t>๒.๓.๓.๓ </a:t>
            </a:r>
            <a:r>
              <a:rPr lang="th-TH" sz="4400" dirty="0">
                <a:solidFill>
                  <a:srgbClr val="FF0000"/>
                </a:solidFill>
                <a:cs typeface="+mn-cs"/>
              </a:rPr>
              <a:t>หลักความเสมอภาคของบุคคล และหลักห้ามมิให้เลือกปฏิบัติ</a:t>
            </a:r>
            <a:r>
              <a:rPr lang="th-TH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600" dirty="0" smtClean="0"/>
              <a:t>(๑) หลักความเสมอภาคเป็นสารัตถะของ “ศักดิ์ศรีความเป็นมนุษย์” 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(๒) หลักความเสมอภาคแบ่งออกเป็น  ก. หลักความเสมอภาคทั่วไป และ </a:t>
            </a:r>
          </a:p>
          <a:p>
            <a:pPr marL="201168" lvl="1" indent="0">
              <a:buNone/>
            </a:pPr>
            <a:r>
              <a:rPr lang="th-TH" sz="3600" dirty="0" smtClean="0"/>
              <a:t>ข. หลักความเสมอภาคเฉพาะเรื่อง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(๓) “หลักความเสมอภาค” มักใช้ควบคู่กับ “หลักข้อห้ามมิให้มีการเลือกปฏิบัติ”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(๔) หลักความเสมอภาค หมายความว่า บุคคลที่มีสาระสำคัญเหมือนกันจะต้องได้รับการปฏิบัติที่เหมือนกัน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2500718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๒.๓.๓.๔ </a:t>
            </a: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หลักการคุ้มครองสิทธิของบุคคลในกระบวน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พิจารณา</a:t>
            </a:r>
            <a:endParaRPr lang="th-TH" dirty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200" dirty="0" smtClean="0"/>
              <a:t>(๑) อาจแยกได้ ๒ ความหมาย คือ อย่างแคบหมายเฉพาะกระบวนพิจารณาคดีของศาล  อย่างกว้างอาจหมายรวมถึงกระบวนพิจารณาทางปกครองด้วย</a:t>
            </a:r>
          </a:p>
          <a:p>
            <a:pPr marL="201168" lvl="1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(๒) หากพิจารณาอย่างแคบเฉพาะ กระบวนพิจารณาคดีของศาล ความเคร่งครัดของหลักดังกล่าวจะขึ้นอยู่กับลักษณะของคดี โดยเฉพาะอย่างยิ่งในคดีอาญา</a:t>
            </a:r>
          </a:p>
          <a:p>
            <a:pPr marL="201168" lvl="1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(๓) หากพิจารณาในความหมายทั่วไป สิทธิในกระบวนพิจารณาคดีของศาล ย่อมหมายความว่า บุคคลที่เป็นคู่ความในคดีย่อมมีสิทธิในทางคดี กล่าวคือ สิทธิที่จะได้รับทราบ สิทธิที่จะโต้แย้งหรือพิสูจน์ข้อกล่าวอ้างของตน และสิทธิที่จะได้รับการพิจารณาหรือคำนึงถึงจากศาล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8057186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5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๒.๓.๓.๕  </a:t>
            </a:r>
            <a:r>
              <a:rPr lang="th-TH" sz="5400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หลักความรับผิดของ</a:t>
            </a:r>
            <a:r>
              <a:rPr lang="th-TH" sz="5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รัฐ</a:t>
            </a:r>
            <a:endParaRPr lang="th-TH" sz="5400" dirty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200" dirty="0" smtClean="0"/>
              <a:t>(๑) หลักความรับผิดของรัฐเป็นหลักการพื้นฐานประการหนึ่งของหลักนิติรัฐ</a:t>
            </a:r>
          </a:p>
          <a:p>
            <a:pPr marL="201168" lvl="1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(๒) หลักความรับผิดของรัฐเป็นการแสดงถึงความรับผิดชอบของรัฐที่มีต่อประชาชนและที่มีต่อเจ้าหน้าที่ของรัฐ</a:t>
            </a:r>
          </a:p>
          <a:p>
            <a:pPr marL="201168" lvl="1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(๓) หลักความรับผิดชอบของรัฐถือว่าเป็นหลักประกันในการคุ้มครองสิทธิและเสรีภาพของประชาชน  เพราะความรับผิดทั้งหลายตกอยู่กับรัฐ</a:t>
            </a:r>
          </a:p>
          <a:p>
            <a:pPr marL="201168" lvl="1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(๔) หลักความรับผิดของรัฐ อาจแยกออกได้หลายกลุ่ม เช่น ก. ความรับผิดทางละเมิดของเจ้าหน้าที่  ข. ความรับผิดจากการกระทำที่ชอบด้วยกฎหมาย  และ  ค. ความรับผิดอื่นๆ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16383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๑.๒ หลักทฤษฎีในทางกฎหมาย</a:t>
            </a:r>
            <a:r>
              <a:rPr lang="th-TH" sz="60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รัฐธรรมนูญ</a:t>
            </a:r>
            <a:endParaRPr lang="th-TH" sz="6000" dirty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sz="4000" dirty="0" smtClean="0"/>
              <a:t>๑.๒.๑ หลักความเป็นกฎหมายสูงสุดของรัฐธรรมนูญ</a:t>
            </a:r>
          </a:p>
          <a:p>
            <a:r>
              <a:rPr lang="th-TH" sz="4000" dirty="0" smtClean="0"/>
              <a:t>๑.๒.๒ หลักการแบ่งแยกอำนาจ</a:t>
            </a:r>
          </a:p>
          <a:p>
            <a:r>
              <a:rPr lang="th-TH" sz="4000" dirty="0" smtClean="0"/>
              <a:t>๑.๒.๓ หลักการคุ้มครองสิทธิและเสรีภาพของประชาชน</a:t>
            </a:r>
          </a:p>
          <a:p>
            <a:r>
              <a:rPr lang="th-TH" sz="4000" dirty="0" smtClean="0"/>
              <a:t>๑.๒.๔ หลักการคุ้มครองสิทธิและเสรีภาพโดยองค์กรตุลาการ</a:t>
            </a:r>
          </a:p>
          <a:p>
            <a:r>
              <a:rPr lang="th-TH" sz="4000" dirty="0" smtClean="0"/>
              <a:t>๑.๒.๕ หลักความเป็นอิสระขององค์กรตุลาการ</a:t>
            </a:r>
          </a:p>
          <a:p>
            <a:r>
              <a:rPr lang="th-TH" sz="4000" dirty="0" smtClean="0"/>
              <a:t>๑.๒.๖ หลักความชอบธรรมในทางประชาธิปไตย</a:t>
            </a:r>
          </a:p>
          <a:p>
            <a:r>
              <a:rPr lang="th-TH" sz="4000" dirty="0" smtClean="0"/>
              <a:t>๑.๒.๗ หลักการตรากฎหมายจำกัดสิทธิและเสรีภาพของประชาชน</a:t>
            </a: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387139978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>
                <a:solidFill>
                  <a:srgbClr val="FF0000"/>
                </a:solidFill>
                <a:cs typeface="+mn-cs"/>
              </a:rPr>
              <a:t>๒.๓.๔ </a:t>
            </a:r>
            <a:r>
              <a:rPr lang="th-TH" sz="4400" dirty="0" smtClean="0">
                <a:solidFill>
                  <a:srgbClr val="FF0000"/>
                </a:solidFill>
                <a:cs typeface="+mn-cs"/>
              </a:rPr>
              <a:t>หลักนิติธรรม/นิติ</a:t>
            </a:r>
            <a:r>
              <a:rPr lang="th-TH" sz="4400" dirty="0">
                <a:solidFill>
                  <a:srgbClr val="FF0000"/>
                </a:solidFill>
                <a:cs typeface="+mn-cs"/>
              </a:rPr>
              <a:t>รัฐในฐานะที่เป็น “เกณฑ์” ในการปฏิบัติงานของเจ้าหน้าที่ของรัฐ </a:t>
            </a:r>
            <a:endParaRPr lang="en-GB" sz="4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	</a:t>
            </a:r>
            <a:r>
              <a:rPr lang="th-TH" sz="3600" dirty="0" smtClean="0"/>
              <a:t>๒.๓.๔.๑ </a:t>
            </a:r>
            <a:r>
              <a:rPr lang="th-TH" sz="3600" dirty="0"/>
              <a:t>หลักความผูกพันต่อกฎหมายขององค์กรของรัฐ</a:t>
            </a:r>
            <a:endParaRPr lang="en-GB" sz="3600" dirty="0"/>
          </a:p>
          <a:p>
            <a:r>
              <a:rPr lang="th-TH" sz="3600" dirty="0"/>
              <a:t>	</a:t>
            </a:r>
            <a:r>
              <a:rPr lang="th-TH" sz="3600" dirty="0" smtClean="0"/>
              <a:t>๒.๓.๔.๒ </a:t>
            </a:r>
            <a:r>
              <a:rPr lang="th-TH" sz="3600" dirty="0"/>
              <a:t>หลักความชอบด้วยกฎหมายของการกระทำของฝ่ายตุลาการและฝ่ายปกครอง</a:t>
            </a:r>
            <a:endParaRPr lang="en-GB" sz="3600" dirty="0"/>
          </a:p>
          <a:p>
            <a:r>
              <a:rPr lang="th-TH" sz="3600" dirty="0"/>
              <a:t>	</a:t>
            </a:r>
            <a:r>
              <a:rPr lang="th-TH" sz="3600" dirty="0" smtClean="0"/>
              <a:t>๒.๓.๔.๓ </a:t>
            </a:r>
            <a:r>
              <a:rPr lang="th-TH" sz="3600" dirty="0"/>
              <a:t>หลักความรับผิดของรัฐ</a:t>
            </a:r>
            <a:endParaRPr lang="en-GB" sz="3600" dirty="0"/>
          </a:p>
          <a:p>
            <a:endParaRPr lang="en-GB" sz="36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9490348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๒.๓.๔.๑ </a:t>
            </a: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หลักความผูกพันต่อกฎหมายขององค์กรของ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รัฐ</a:t>
            </a:r>
            <a:endParaRPr lang="th-TH" dirty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600" dirty="0" smtClean="0"/>
              <a:t>(๑) เป็นหลักทั่วไปที่ใช้กับองค์กรของรัฐทั้งหลายโดยเฉพาะการกระทำทั้งหลายที่อาจกระทบสิทธิของประชาชน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(๒) หลักนี้สะท้อนถึงหลักความผูกพันต่อการกระทำที่มาจากองค์กรตัวแทนของประชาชนหรือ “รัฐสภา” ซึ่งเป็นองค์กรที่มีความชอบธรรมในการตรากฎหมายใช้บังคับ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(๓) หลักนี้ย่อมไม่ผูกพันรัฐสภา ซึ่งหมายความว่า รัฐสภาอาจตรากฎหมายเพื่อยกเลิกกฎหมายฉบับใดฉบับหนึ่งได้ แต่รัฐสภาต้องถูกผูกพันกับ “รัฐธรรมนูญ”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993124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๒.๓.๔.๒ </a:t>
            </a: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หลักความชอบด้วยกฎหมายของการกระทำของฝ่ายตุลาการและฝ่าย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ปกครอง</a:t>
            </a:r>
            <a:endParaRPr lang="th-TH" dirty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000" dirty="0" smtClean="0"/>
              <a:t>(๑) หลักการกระทำทางปกครองต้องชอบด้วยกฎหมาย</a:t>
            </a:r>
          </a:p>
          <a:p>
            <a:r>
              <a:rPr lang="th-TH" sz="4000" dirty="0" smtClean="0"/>
              <a:t>(๒) หลักความผูกพันต่อกฎหมายขององค์กรตุลาการ</a:t>
            </a: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83280646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5400" dirty="0">
                <a:solidFill>
                  <a:srgbClr val="FF0000"/>
                </a:solidFill>
                <a:cs typeface="+mn-cs"/>
              </a:rPr>
              <a:t>(๑) หลักการกระทำทางปกครองต้องชอบด้วย</a:t>
            </a:r>
            <a:r>
              <a:rPr lang="th-TH" sz="5400" dirty="0" smtClean="0">
                <a:solidFill>
                  <a:srgbClr val="FF0000"/>
                </a:solidFill>
                <a:cs typeface="+mn-cs"/>
              </a:rPr>
              <a:t>กฎหมาย</a:t>
            </a:r>
            <a:endParaRPr lang="th-TH" sz="5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600" dirty="0" smtClean="0"/>
              <a:t>หลักการกระทำทางปกครองต้องชอบด้วยกฎหมายประกอบด้วย ๒ หลักย่อย คือ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ก. หลักการกระทำทางปกครองต้องไม่ขัดต่อกฎหมาย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ข. หลักไม่มีกฎหมายไม่มีอำนาจ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6486065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5400" dirty="0">
                <a:solidFill>
                  <a:srgbClr val="FF0000"/>
                </a:solidFill>
                <a:cs typeface="+mn-cs"/>
              </a:rPr>
              <a:t>(๒) หลักความผูกพันต่อกฎหมายขององค์กรตุลา</a:t>
            </a:r>
            <a:r>
              <a:rPr lang="th-TH" sz="5400" dirty="0" smtClean="0">
                <a:solidFill>
                  <a:srgbClr val="FF0000"/>
                </a:solidFill>
                <a:cs typeface="+mn-cs"/>
              </a:rPr>
              <a:t>การ</a:t>
            </a:r>
            <a:endParaRPr lang="th-TH" sz="5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600" dirty="0" smtClean="0"/>
              <a:t>หลักความผูกพันต่อกฎหมายขององค์กรตุลาการนำมาสู่หลักความเสมอภาคในการใช้กฎหมายของฝ่ายตุลาการ ดังนี้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ก. ฝ่ายตุลาการจะต้องไม่พิจารณาพิพากษาเรื่องใดเรื่องหนึ่งให้แตกต่างไปจากบทบัญญัติของกฎหมาย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ข. ฝ่ายตุลาการมีความผูกพันที่จะต้องใช้กฎหมายอย่างเท่าเทียมกัน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ค. ฝ่ายตุลาการมีความผูกพันที่จะต้องใช้ดุลพินิจโดยปราศจากข้อบกพร่อง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2396482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5400" dirty="0" smtClean="0">
                <a:solidFill>
                  <a:srgbClr val="FF0000"/>
                </a:solidFill>
                <a:cs typeface="+mn-cs"/>
              </a:rPr>
              <a:t>๒.๓.๔.๓ </a:t>
            </a:r>
            <a:r>
              <a:rPr lang="th-TH" sz="5400" dirty="0">
                <a:solidFill>
                  <a:srgbClr val="FF0000"/>
                </a:solidFill>
                <a:cs typeface="+mn-cs"/>
              </a:rPr>
              <a:t>หลักความรับผิดของ</a:t>
            </a:r>
            <a:r>
              <a:rPr lang="th-TH" sz="5400" dirty="0" smtClean="0">
                <a:solidFill>
                  <a:srgbClr val="FF0000"/>
                </a:solidFill>
                <a:cs typeface="+mn-cs"/>
              </a:rPr>
              <a:t>รัฐ</a:t>
            </a:r>
            <a:endParaRPr lang="th-TH" sz="5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4000" dirty="0" smtClean="0"/>
              <a:t>หลักดังกล่าวได้กล่าวไว้แล้วข้างต้น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0886587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๒.๓.๕ </a:t>
            </a:r>
            <a:r>
              <a:rPr lang="th-TH" sz="4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หลักนิติธรรม/นิติ</a:t>
            </a:r>
            <a:r>
              <a:rPr lang="th-TH" sz="4400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รัฐในฐานะที่เป็น “เกณฑ์” เกี่ยวกับโทษทางอาญาและความรับผิดทางอาญา </a:t>
            </a:r>
            <a:endParaRPr lang="en-GB" sz="4400" dirty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th-TH" sz="4000" dirty="0"/>
              <a:t>	</a:t>
            </a:r>
            <a:r>
              <a:rPr lang="th-TH" sz="11200" dirty="0" smtClean="0"/>
              <a:t>๒.๓.๕.๑ หลักไม่มีความผิด และไม่มีโทษโดยไม่มีกฎหมาย</a:t>
            </a:r>
          </a:p>
          <a:p>
            <a:pPr marL="201168" lvl="1" indent="0">
              <a:buNone/>
            </a:pPr>
            <a:r>
              <a:rPr lang="th-TH" sz="11000" dirty="0"/>
              <a:t>	</a:t>
            </a:r>
            <a:r>
              <a:rPr lang="th-TH" sz="11000" dirty="0" smtClean="0"/>
              <a:t>๒.๓.๕.๒ หลัก</a:t>
            </a:r>
            <a:r>
              <a:rPr lang="th-TH" sz="11000" dirty="0"/>
              <a:t>กฎหมายไม่มีผลย้อนหลัง</a:t>
            </a:r>
            <a:endParaRPr lang="en-GB" sz="11000" dirty="0"/>
          </a:p>
          <a:p>
            <a:r>
              <a:rPr lang="th-TH" sz="11200" dirty="0"/>
              <a:t>	</a:t>
            </a:r>
            <a:r>
              <a:rPr lang="th-TH" sz="11200" dirty="0" smtClean="0"/>
              <a:t>๒.๓.๕.๓ </a:t>
            </a:r>
            <a:r>
              <a:rPr lang="th-TH" sz="11200" dirty="0"/>
              <a:t>หลักการห้ามลงโทษซ้ำ</a:t>
            </a:r>
            <a:endParaRPr lang="en-GB" sz="11200" dirty="0"/>
          </a:p>
          <a:p>
            <a:r>
              <a:rPr lang="th-TH" sz="11200" dirty="0"/>
              <a:t>	</a:t>
            </a:r>
            <a:r>
              <a:rPr lang="th-TH" sz="11200" dirty="0" smtClean="0"/>
              <a:t>๒.๓.๕.๔ </a:t>
            </a:r>
            <a:r>
              <a:rPr lang="th-TH" sz="11200" dirty="0"/>
              <a:t>หลักการรับผิดต่อการกระทำของตนที่ควรแก่การตำหนิ</a:t>
            </a:r>
            <a:endParaRPr lang="en-GB" sz="11200" dirty="0"/>
          </a:p>
          <a:p>
            <a:r>
              <a:rPr lang="th-TH" sz="11200" dirty="0"/>
              <a:t>	</a:t>
            </a:r>
            <a:r>
              <a:rPr lang="th-TH" sz="11200" dirty="0" smtClean="0"/>
              <a:t>๒.๓.๕.๕ </a:t>
            </a:r>
            <a:r>
              <a:rPr lang="th-TH" sz="11200" dirty="0"/>
              <a:t>หลักข้อสันนิษฐานเกี่ยวกับความเป็นผู้บริสุทธิ์</a:t>
            </a:r>
            <a:endParaRPr lang="en-GB" sz="11200" dirty="0"/>
          </a:p>
          <a:p>
            <a:r>
              <a:rPr lang="th-TH" sz="11200" dirty="0"/>
              <a:t>	</a:t>
            </a:r>
            <a:r>
              <a:rPr lang="th-TH" sz="11200" dirty="0" smtClean="0"/>
              <a:t>๒.๓.๕.๖ </a:t>
            </a:r>
            <a:r>
              <a:rPr lang="th-TH" sz="11200" dirty="0"/>
              <a:t>หลักการห้ามการบังคับให้กล่าวร้ายตนเอง</a:t>
            </a:r>
            <a:endParaRPr lang="en-GB" sz="11200" dirty="0"/>
          </a:p>
          <a:p>
            <a:r>
              <a:rPr lang="th-TH" sz="11200" dirty="0"/>
              <a:t>	</a:t>
            </a:r>
            <a:r>
              <a:rPr lang="th-TH" sz="11200" dirty="0" smtClean="0"/>
              <a:t>๒.๓.๕.๗ </a:t>
            </a:r>
            <a:r>
              <a:rPr lang="th-TH" sz="11200" dirty="0"/>
              <a:t>หลักการยกประโยชน์แห่งความสงสัยให้แก่จำเลย</a:t>
            </a:r>
            <a:endParaRPr lang="en-GB" sz="11200" dirty="0"/>
          </a:p>
          <a:p>
            <a:r>
              <a:rPr lang="th-TH" sz="11200" dirty="0"/>
              <a:t>	</a:t>
            </a:r>
            <a:r>
              <a:rPr lang="th-TH" sz="11200" dirty="0" smtClean="0"/>
              <a:t>๒.๓.๕.๘ </a:t>
            </a:r>
            <a:r>
              <a:rPr lang="th-TH" sz="11200" dirty="0"/>
              <a:t>หลักการคุ้มครองผู้เสียหายใน</a:t>
            </a:r>
            <a:r>
              <a:rPr lang="th-TH" sz="11200" dirty="0" smtClean="0"/>
              <a:t>คดีอาญา</a:t>
            </a:r>
          </a:p>
          <a:p>
            <a:pPr marL="201168" lvl="1" indent="0">
              <a:buNone/>
            </a:pPr>
            <a:r>
              <a:rPr lang="th-TH" sz="11200" dirty="0"/>
              <a:t>	</a:t>
            </a:r>
            <a:r>
              <a:rPr lang="th-TH" sz="11200" dirty="0" smtClean="0"/>
              <a:t>๒.๓.๕.๙ </a:t>
            </a:r>
            <a:r>
              <a:rPr lang="th-TH" sz="11200" dirty="0"/>
              <a:t>หลักการชดเชยค่าเสียหายให้แก่ผู้ที่ได้รับความเสียหายจากการกระทำอันมิชอบของรัฐ</a:t>
            </a:r>
            <a:endParaRPr lang="en-GB" sz="11200" dirty="0"/>
          </a:p>
          <a:p>
            <a:pPr marL="201168" lvl="1" indent="0">
              <a:buNone/>
            </a:pPr>
            <a:endParaRPr lang="en-GB" sz="11200" dirty="0"/>
          </a:p>
          <a:p>
            <a:pPr marL="201168" lvl="1" indent="0">
              <a:buNone/>
            </a:pPr>
            <a:r>
              <a:rPr lang="th-TH" sz="11200" dirty="0" smtClean="0"/>
              <a:t> </a:t>
            </a:r>
            <a:endParaRPr lang="th-TH" sz="11200" dirty="0"/>
          </a:p>
          <a:p>
            <a:pPr marL="201168" lvl="1" indent="0">
              <a:buNone/>
            </a:pPr>
            <a:r>
              <a:rPr lang="th-TH" sz="3200" dirty="0"/>
              <a:t>	</a:t>
            </a:r>
            <a:endParaRPr lang="en-GB" sz="36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7989900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๒.๓.๕.๑ หลักไม่มีความผิด และไม่มีโทษโดยไม่มี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กฎหมาย</a:t>
            </a:r>
            <a:endParaRPr lang="th-TH" dirty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600" dirty="0" smtClean="0"/>
              <a:t>หลักไม่มีความผิด และไม่มีโทษโดยไม่มีกฎหมายนำมาสู่หลักการย่อย ๔ ประการ คือ 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(๑) หลักการกระทำ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(๒) หลักการกำหนดโทษโดยกฎหมาย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(๓) หลักความแน่นอนของกฎหมาย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(๔) หลักห้ามมิให้กฎหมายมีผลย้อนหลัง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8267220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5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๒.๓.๕.๒ </a:t>
            </a:r>
            <a:r>
              <a:rPr lang="th-TH" sz="5400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หลักกฎหมายไม่มีผล</a:t>
            </a:r>
            <a:r>
              <a:rPr lang="th-TH" sz="5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ย้อนหลัง</a:t>
            </a:r>
            <a:endParaRPr lang="th-TH" sz="5400" dirty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600" dirty="0" smtClean="0"/>
              <a:t>(๑) หลักกฎหมายไม่มีผลย้อนหลักเป็นหลักที่ห้ามเด็ดขาดในทางอาญา แต่ในขอบเขตของกฎหมายอื่นมิได้เป็นหลักที่ห้ามเด็ดขาด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(๒) หลักดังกล่าวเป็นการห้ามองค์กรนิติบัญญัติในการตรากฎหมายให้มีผลย้อนหลังในทางที่ทำให้เกิดความผิดกับการกระทำใดการกระทำหนึ่ง และห้ามมิให้มีผลย้อนหลังเพื่อกำหนดโทษที่มีอยู่ให้สูงขึ้น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(๓) ห้ามมิให้ผู้พิพากษาใช้กฎหมายอาญาให้มีผลย้อนหลังเพื่อลงโทษบุคคล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4772768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5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๒.๓.๕.๓ </a:t>
            </a:r>
            <a:r>
              <a:rPr lang="th-TH" sz="5400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หลักการห้ามลงโทษ</a:t>
            </a:r>
            <a:r>
              <a:rPr lang="th-TH" sz="5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ซ้ำ</a:t>
            </a:r>
            <a:endParaRPr lang="th-TH" sz="5400" dirty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01168" lvl="1" indent="0">
              <a:buNone/>
            </a:pPr>
            <a:r>
              <a:rPr lang="en-US" dirty="0" smtClean="0"/>
              <a:t>	</a:t>
            </a:r>
            <a:r>
              <a:rPr lang="th-TH" sz="3600" dirty="0" smtClean="0"/>
              <a:t>หลักการห้ามลงโทษซ้ำเป็นหลักที่บัญญัติไว้ในมาตรา ๒๙(๔) ประมวลกฎหมายวิธีพิจารณาความอาญา  ซึ่งเป็นการห้ามไม่ให้มีการลงโทษหลายครั้งสำหรับการกระทำเดียว  หลักดังกล่าวจึงมีผลเท่ากับเป็นการยับยั้งมิให้มีการดำเนินกระบวนพิจารณาในคดีอาญาซ้ำสำหรับการกระทำที่ได้พิจารณาเสร็จสิ้นไปแล้วหรือสำหรับการกระทำที่กำลังอยู่ในระหว่างการพิจารณา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หลักดังกล่าวเป็นหลักในทางอาญาที่นำมาใช้สำหรับโทษทางอาญา แต่ไม่นำมาใช้กับวิธีการเพื่อความปลอดภัย และจะนำไปใช้กับความผิดอื่นๆหรือไม่ เช่น ความผิดทางวินัย, ความผิดทางการคลังและงบประมาณ ฯลฯ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87130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๑.๓ หลักทฤษฎีในทางกฎหมาย</a:t>
            </a:r>
            <a:r>
              <a:rPr lang="th-TH" sz="60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ปกครอง</a:t>
            </a:r>
            <a:endParaRPr lang="th-TH" sz="6000" dirty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sz="4000" dirty="0" smtClean="0"/>
              <a:t>๑.๓.๑ หลักการกระทำทางปกครองต้องชอบด้วยกฎหมาย</a:t>
            </a:r>
          </a:p>
          <a:p>
            <a:r>
              <a:rPr lang="th-TH" sz="4000" dirty="0" smtClean="0"/>
              <a:t>๑.๓.๒ หลักความมีเอกสิทธิ์ของฝ่ายปกครอง</a:t>
            </a:r>
          </a:p>
          <a:p>
            <a:r>
              <a:rPr lang="th-TH" sz="4000" dirty="0" smtClean="0"/>
              <a:t>๑.๓.๓ หลักความรับผิดของฝ่ายปกครอง</a:t>
            </a:r>
          </a:p>
          <a:p>
            <a:r>
              <a:rPr lang="th-TH" sz="4000" dirty="0" smtClean="0"/>
              <a:t>๑.๓.๔ หลักความเป็นกลางของเจ้าหน้าที่</a:t>
            </a:r>
          </a:p>
          <a:p>
            <a:r>
              <a:rPr lang="th-TH" sz="4000" dirty="0" smtClean="0"/>
              <a:t>๑.๓.๕ หลักการรับฟังความสองฝ่าย</a:t>
            </a:r>
          </a:p>
          <a:p>
            <a:r>
              <a:rPr lang="th-TH" sz="4000" dirty="0" smtClean="0"/>
              <a:t>๑.๓.๕ หลักการจัดทำบริการสาธารณะ</a:t>
            </a: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295167447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400" dirty="0" smtClean="0">
                <a:solidFill>
                  <a:srgbClr val="FF0000"/>
                </a:solidFill>
                <a:cs typeface="+mn-cs"/>
              </a:rPr>
              <a:t>๒.๓.๕.๔ </a:t>
            </a:r>
            <a:r>
              <a:rPr lang="th-TH" sz="4400" dirty="0">
                <a:solidFill>
                  <a:srgbClr val="FF0000"/>
                </a:solidFill>
                <a:cs typeface="+mn-cs"/>
              </a:rPr>
              <a:t>หลักการรับผิดต่อการกระทำของตนที่ควรแก่การ</a:t>
            </a:r>
            <a:r>
              <a:rPr lang="th-TH" sz="4400" dirty="0" smtClean="0">
                <a:solidFill>
                  <a:srgbClr val="FF0000"/>
                </a:solidFill>
                <a:cs typeface="+mn-cs"/>
              </a:rPr>
              <a:t>ตำหนิ</a:t>
            </a:r>
            <a:endParaRPr lang="th-TH" sz="4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600" dirty="0" smtClean="0"/>
              <a:t>หลักการรับผิดต่อการกระทำของตนที่ควรแก่การตำหนิ </a:t>
            </a:r>
            <a:r>
              <a:rPr lang="en-US" sz="3600" dirty="0" smtClean="0">
                <a:latin typeface="Cordia New" pitchFamily="34" charset="-34"/>
                <a:cs typeface="Cordia New" pitchFamily="34" charset="-34"/>
              </a:rPr>
              <a:t>(</a:t>
            </a:r>
            <a:r>
              <a:rPr lang="en-US" sz="3600" dirty="0" err="1" smtClean="0">
                <a:latin typeface="Cordia New" pitchFamily="34" charset="-34"/>
                <a:cs typeface="Cordia New" pitchFamily="34" charset="-34"/>
              </a:rPr>
              <a:t>Schuldprinzip</a:t>
            </a:r>
            <a:r>
              <a:rPr lang="en-US" sz="3600" dirty="0" smtClean="0">
                <a:latin typeface="Cordia New" pitchFamily="34" charset="-34"/>
                <a:cs typeface="Cordia New" pitchFamily="34" charset="-34"/>
              </a:rPr>
              <a:t>) </a:t>
            </a:r>
            <a:r>
              <a:rPr lang="th-TH" sz="3600" dirty="0" smtClean="0">
                <a:latin typeface="Cordia New" pitchFamily="34" charset="-34"/>
                <a:cs typeface="Cordia New" pitchFamily="34" charset="-34"/>
              </a:rPr>
              <a:t>ซึ่งหมายความว่า การกระทำของบุคคลนั้นเป็นการล่วงละเมิดต่อ “คุณธรรมในทางกฎหมาย” </a:t>
            </a:r>
            <a:r>
              <a:rPr lang="en-US" sz="3600" dirty="0" smtClean="0">
                <a:latin typeface="Cordia New" pitchFamily="34" charset="-34"/>
                <a:cs typeface="Cordia New" pitchFamily="34" charset="-34"/>
              </a:rPr>
              <a:t>(</a:t>
            </a:r>
            <a:r>
              <a:rPr lang="en-US" sz="3600" dirty="0" err="1" smtClean="0">
                <a:latin typeface="Cordia New" pitchFamily="34" charset="-34"/>
                <a:cs typeface="Cordia New" pitchFamily="34" charset="-34"/>
              </a:rPr>
              <a:t>Rechtsgut</a:t>
            </a:r>
            <a:r>
              <a:rPr lang="en-US" sz="3600" dirty="0" smtClean="0">
                <a:latin typeface="Cordia New" pitchFamily="34" charset="-34"/>
                <a:cs typeface="Cordia New" pitchFamily="34" charset="-34"/>
              </a:rPr>
              <a:t>) </a:t>
            </a:r>
            <a:r>
              <a:rPr lang="th-TH" sz="3600" dirty="0" smtClean="0">
                <a:latin typeface="Cordia New" pitchFamily="34" charset="-34"/>
                <a:cs typeface="Cordia New" pitchFamily="34" charset="-34"/>
              </a:rPr>
              <a:t>ในเรื่องนั้น อันเป็นเรื่องที่เป็นการฝ่าฝืนกฎหมายและควรได้รับโทษตามที่กฎหมายบัญญัติ</a:t>
            </a:r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5452589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๒.๓.๕.๕ </a:t>
            </a: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หลักข้อสันนิษฐานเกี่ยวกับความเป็นผู้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บริสุทธิ์</a:t>
            </a:r>
            <a:r>
              <a:rPr lang="th-TH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600" dirty="0" smtClean="0"/>
              <a:t>หลักข้อสันนิษฐานเกี่ยวกับความเป็นผู้บริสุทธิ์ เป็นหลักการที่มีความหมายว่า บุคคลทุกคนแม้ว่าบุคคลนั้นจะเป็นผู้ต้องสงสัย หากยังมิได้มีคำพิพากษาอันถึงที่สุดว่าผู้นั้นกระทำความผิด ต้องให้สันนิษฐานไว้ก่อนว่าผู้ต้องหาหรือจำเลยไม่มีความผิด และจะปฎิบัติต่อบุคคลนั้นเสมือนเป็นผู้กระทำความผิดมิได้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แต่อย่างไรก็ตาม หลักการนี้มิได้เป็นการห้ามการดำเนินกระบวนการสืบสวนสอบสวนทางอาญา  แต่ในกรณีที่เป็นเจ้าหน้าที่ของรัฐเมื่อถูกศาลพิพากษาแล้วต้องพ้นจากตำแหน่ง กรณีนี้ถือว่าเป็นหลักกฎหมายมหาชนที่เกี่ยวกับความเป็นเจ้าหน้าที่ของรัฐ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3355334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๒.๓.๕.๖ </a:t>
            </a: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หลักการห้ามการบังคับให้กล่าวร้าย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ตนเอง</a:t>
            </a:r>
            <a:endParaRPr lang="th-TH" dirty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01168" lvl="1" indent="0">
              <a:buNone/>
            </a:pPr>
            <a:r>
              <a:rPr lang="th-TH" smtClean="0"/>
              <a:t>	</a:t>
            </a:r>
            <a:r>
              <a:rPr lang="th-TH" sz="3600" smtClean="0"/>
              <a:t>หลักการห้ามการบังคับให้กล่าวร้ายตนเอง มักจะมีการบัญญัติเป็นกฎหมายว่า บุคคลย่อมมีสิทธิไม่ให้ถ้อยคำเป็นปฏิปักษ์ต่อตนเอง อันอาจทำให้ตนถูกฟ้องคดีอาญา  ซึ่งหมายความว่า ในกระบวนวิธีพิจารณาทางอาญาจะมีการบังคับให้กล่าวร้ายหรือกล่าวถ้อยคำที่เป็นปฏิปักษ์ต่อตนเอง ซึ่งมีผลว่า การบังคับหรือการจูงใจด้วยวีการใดๆทำให้ถ้อยคำดังกล่าวถือว่าเป็นการได้มาโดยมิชอบด้วยกฎหมาย ย่อมไม่อาจรับฟังเป็นพยานหลักฐานได้ ศาลต้องถือเสมือนหนึ่งว่าไม่มีหลักฐานดังกล่าวอยู่เลย  ทั้งนี้ เพื่อให้การกระทำเพื่อให้ได้มาซึ่งพยานหลักฐานเหล่านั้นเป็นการกระทำที่สูญเปล่า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0043714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๒.๓.๕.๗ </a:t>
            </a: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หลักการยกประโยชน์แห่งความสงสัยให้แก่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จำเลย</a:t>
            </a:r>
            <a:endParaRPr lang="th-TH" dirty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en-US" dirty="0" smtClean="0"/>
              <a:t>	</a:t>
            </a:r>
            <a:r>
              <a:rPr lang="th-TH" sz="3600" dirty="0" smtClean="0"/>
              <a:t>หลักการยกประโยชน์แห่งความสงสัยให้จำเลย เป็นหลักในทางอาญาในกรณีที่ข้อเท็จจริงในคดียังไม่ชัดเจนเพียงพอ จนก่อให้เกิดความสงสัยขึ้นมาได้ว่า เงื่อนไขต่างๆในทางข้อเท็จจริงที่เอาผิดจำเลยมีอยู่อย่างครบถ้วนหรือไม่ กรณีเช่นนี้ศาลจะต้องตัดสินยกประโยชน์แห่งความสงสัยในคดีให้แก่จำเลย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แต่หลักนี้มิได้นำมาใช้กับเรื่องทางวินัย หรือเรื่องในทางปกครอง รวมทั้งความผิดที่เกี่ยวกับเรื่องทางการเมือง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1323125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>
                <a:solidFill>
                  <a:srgbClr val="FF0000"/>
                </a:solidFill>
                <a:cs typeface="+mn-cs"/>
              </a:rPr>
              <a:t>๒.๓.๕.๘ </a:t>
            </a:r>
            <a:r>
              <a:rPr lang="th-TH" dirty="0">
                <a:solidFill>
                  <a:srgbClr val="FF0000"/>
                </a:solidFill>
                <a:cs typeface="+mn-cs"/>
              </a:rPr>
              <a:t>หลักการคุ้มครองผู้เสียหายใน</a:t>
            </a:r>
            <a:r>
              <a:rPr lang="th-TH" dirty="0" smtClean="0">
                <a:solidFill>
                  <a:srgbClr val="FF0000"/>
                </a:solidFill>
                <a:cs typeface="+mn-cs"/>
              </a:rPr>
              <a:t>คดีอาญา</a:t>
            </a:r>
            <a:endParaRPr lang="th-TH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th-TH" smtClean="0"/>
              <a:t>	</a:t>
            </a:r>
            <a:r>
              <a:rPr lang="th-TH" sz="3600" smtClean="0"/>
              <a:t>หลักนี้มีแนวคิดมาจากการที่รัฐเป็นผู้ผูกขาดการใช้กำลังแต่เพียงผู้เดียว  รวมทั้งการทำหน้าที่ให้ประชาชนอยู่เย็นเป็นสุข  โดยมีกฎหมายเป็นเครื่องกำหนดพฤติกรรมของการอยู่ร่วมกัน  เมื่อเกิดคดีอญาอันถือได้ว่าเป็นการปฏิเสธกฎหมายขึ้น  รัฐย่อมไม่อาจปฏิเสะความรับผิดในส่วนนี้ได้  นอกจากรัฐจะมีหน้าที่นำผู้กระทำผิดมาลงโทษแล้ว  รัฐก็ควรดูแลผู้เสียหายตารมสมควร  โดยเฉพาะอย่างยิ่งเมื่อผู้เสียหายดังกล่าวนั้นไม่อาจเรียกร้องในทางใดๆได้  แต่ทั้งนี้ ผู้เสียหายจะต้องไม่มีส่วนเกี่ยวข้องกับการกระทำความผิดนั้นด้วย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0994206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๒.๓.๕.๘ </a:t>
            </a:r>
            <a:r>
              <a:rPr lang="th-TH" sz="4400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หลักการชดเชยค่าเสียหายให้แก่ผู้ที่ได้รับความเสียหายจากการกระทำอันมิชอบของ</a:t>
            </a:r>
            <a:r>
              <a:rPr lang="th-TH" sz="4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รัฐ</a:t>
            </a:r>
            <a:endParaRPr lang="th-TH" sz="4400" dirty="0">
              <a:solidFill>
                <a:srgbClr val="FF000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en-US" dirty="0" smtClean="0"/>
              <a:t>	</a:t>
            </a:r>
            <a:r>
              <a:rPr lang="th-TH" sz="3600" dirty="0" smtClean="0"/>
              <a:t>หลักในเรื่องนี้มีฐานมาจากการกระทำอันมิชอบของรัฐในขอบเขตของกฎหมายอาญา  ซึ่งบุคคลใดก็ตามที่ตกเป็นจำเลยในคดีอาญา และถูกคุมขังระหว่างการพิจารณาคดี  หากปรากฎตามคำพิพากษาอันถึงที่สุดในคดีนั้นว่าข้อเท็จจริงฟังเป็นยุติว่า  จำเลยมิได้เป็นผู้กระทำความผิดหรือการกระทำของจำเลยไม่เป็นความผิด  รัฐควรจะต้องชดเชยความเสียหายให้แก่ผู้ที่ได้รับความเสียหายจากการกระทำอันมิชอบของรัฐนั้น อย่างน้อยเป็นการชดเชยเยียวยาจากการกระทำของรัฐดังกล่าว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0262617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๒.๓.๖ </a:t>
            </a:r>
            <a:r>
              <a:rPr lang="th-TH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หลักนิติธรรม/นิติ</a:t>
            </a:r>
            <a:r>
              <a:rPr lang="th-TH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รัฐในฐานะที่เป็น “เกณฑ์” ในการตรากฎหมาย </a:t>
            </a:r>
            <a:endParaRPr lang="en-GB" dirty="0">
              <a:solidFill>
                <a:srgbClr val="FF0000"/>
              </a:solidFill>
              <a:latin typeface="Cordia New" panose="020B0304020202020204" pitchFamily="34" charset="-34"/>
              <a:cs typeface="Cordia New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sz="3200" dirty="0"/>
              <a:t>	</a:t>
            </a:r>
            <a:r>
              <a:rPr lang="th-TH" sz="4000" dirty="0" smtClean="0"/>
              <a:t>๒.๓.๖.๑ </a:t>
            </a:r>
            <a:r>
              <a:rPr lang="th-TH" sz="4000" dirty="0"/>
              <a:t>หลักความได้สัดส่วนหรือหลักความพอสมควรแก่เหตุ</a:t>
            </a:r>
            <a:endParaRPr lang="en-GB" sz="4000" dirty="0"/>
          </a:p>
          <a:p>
            <a:r>
              <a:rPr lang="th-TH" sz="4000" dirty="0"/>
              <a:t>	</a:t>
            </a:r>
            <a:r>
              <a:rPr lang="th-TH" sz="4000" dirty="0" smtClean="0"/>
              <a:t>๒.๓.๖.๒ </a:t>
            </a:r>
            <a:r>
              <a:rPr lang="th-TH" sz="4000" dirty="0"/>
              <a:t>หลักความมั่นคงของ</a:t>
            </a:r>
            <a:r>
              <a:rPr lang="th-TH" sz="4000" dirty="0" smtClean="0"/>
              <a:t>กฎหมาย</a:t>
            </a:r>
          </a:p>
          <a:p>
            <a:r>
              <a:rPr lang="th-TH" sz="3400" dirty="0"/>
              <a:t>	</a:t>
            </a:r>
            <a:r>
              <a:rPr lang="th-TH" sz="4000" dirty="0" smtClean="0"/>
              <a:t>๒.๓.๖.๓ </a:t>
            </a:r>
            <a:r>
              <a:rPr lang="th-TH" sz="4000" dirty="0"/>
              <a:t>หลักความแน่นอนชัดเจนของกฎหมาย</a:t>
            </a:r>
            <a:endParaRPr lang="en-GB" sz="4000" dirty="0"/>
          </a:p>
          <a:p>
            <a:r>
              <a:rPr lang="th-TH" sz="4000" dirty="0"/>
              <a:t>	</a:t>
            </a:r>
            <a:r>
              <a:rPr lang="th-TH" sz="4000" dirty="0" smtClean="0"/>
              <a:t>๒.๓.๖.๔ </a:t>
            </a:r>
            <a:r>
              <a:rPr lang="th-TH" sz="4000" dirty="0"/>
              <a:t>หลักการคุ้มครองความสุจริตของ</a:t>
            </a:r>
            <a:r>
              <a:rPr lang="th-TH" sz="4000" dirty="0" smtClean="0"/>
              <a:t>บุคคล</a:t>
            </a:r>
            <a:endParaRPr lang="en-GB" sz="3400" dirty="0"/>
          </a:p>
          <a:p>
            <a:r>
              <a:rPr lang="th-TH" sz="4000" dirty="0"/>
              <a:t>	</a:t>
            </a:r>
            <a:r>
              <a:rPr lang="th-TH" sz="4000" dirty="0" smtClean="0"/>
              <a:t>๒.๓.๖.๕ </a:t>
            </a:r>
            <a:r>
              <a:rPr lang="th-TH" sz="4000" dirty="0"/>
              <a:t>หลักห้ามมิให้กฎหมายมีผลย้อนหลัง</a:t>
            </a:r>
            <a:endParaRPr lang="en-GB" sz="4000" dirty="0"/>
          </a:p>
          <a:p>
            <a:r>
              <a:rPr lang="th-TH" sz="4000" dirty="0"/>
              <a:t>	</a:t>
            </a:r>
            <a:endParaRPr lang="en-GB" sz="3200" dirty="0"/>
          </a:p>
          <a:p>
            <a:endParaRPr lang="en-GB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0376724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๒.๓.๖.๑ </a:t>
            </a:r>
            <a:r>
              <a:rPr lang="th-TH" sz="4400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หลักความได้สัดส่วนหรือหลักความพอสมควร</a:t>
            </a:r>
            <a:r>
              <a:rPr lang="th-TH" sz="4400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แก่เหตุ</a:t>
            </a:r>
            <a:r>
              <a:rPr lang="th-TH" sz="4400" dirty="0">
                <a:latin typeface="Cordia New" pitchFamily="34" charset="-34"/>
                <a:cs typeface="Cordia New" pitchFamily="34" charset="-34"/>
              </a:rPr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01168" lvl="1" indent="0">
              <a:buNone/>
            </a:pPr>
            <a:r>
              <a:rPr lang="th-TH" dirty="0" smtClean="0"/>
              <a:t>	</a:t>
            </a:r>
            <a:r>
              <a:rPr lang="th-TH" sz="3600" dirty="0" smtClean="0"/>
              <a:t>(๑) หลักดังกล่าวเป็นหลักกฎหมายทั่วไปในทางกฎหมายมหาชน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(๒) หลักนี้มีพัฒนาการมาจาก “หลักป้องกัน” ในทางกฎหมายอาญา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(๓) หลักนี้นำมาใช้ได้กับการกระทำของรัฐทุกประเภทตั้งแต่ กฎหมาย กฎ คำสั่งทางปกครอง รวมทั้งการกระทำทางกายภาพทั้งหลาย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(๔) หลักความพอสมควรแก่เหตุประกอบด้วยหลักย่อย ๓ หลัก ดังนี้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	ก. หลักเหมาะสม หรือหลักความสมฤทธิ์ผล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	ข. หลักความจำเป็น</a:t>
            </a:r>
          </a:p>
          <a:p>
            <a:pPr marL="201168" lvl="1" indent="0">
              <a:buNone/>
            </a:pPr>
            <a:r>
              <a:rPr lang="th-TH" sz="3600" dirty="0"/>
              <a:t>	</a:t>
            </a:r>
            <a:r>
              <a:rPr lang="th-TH" sz="3600" dirty="0" smtClean="0"/>
              <a:t>	ค. หลักความได้สัดส่วนในความหมายอย่างแคบ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3983593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h-TH" sz="4400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๒.๓.๖.๑ หลักความได้สัดส่วนหรือหลักความพอสมควรแก่เหตุ	</a:t>
            </a:r>
            <a:endParaRPr lang="th-TH" sz="4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49" y="1916114"/>
            <a:ext cx="10739967" cy="4530725"/>
          </a:xfrm>
        </p:spPr>
        <p:txBody>
          <a:bodyPr/>
          <a:lstStyle/>
          <a:p>
            <a:pPr>
              <a:defRPr/>
            </a:pPr>
            <a:r>
              <a:rPr lang="th-TH" dirty="0" smtClean="0"/>
              <a:t>	</a:t>
            </a:r>
            <a:r>
              <a:rPr lang="th-TH" sz="3600" dirty="0" smtClean="0">
                <a:latin typeface="Angsana New" pitchFamily="18" charset="-34"/>
              </a:rPr>
              <a:t>คำพิพากษาของศาลไทยที่นำหลักทั้งสามมาเป็นเกณฑ์ในการตรวจสอบเป็นครั้งแรก คือ คำพิพากษาศาลปกครองกลางที่ ๒๒๕๓/๒๕๔๕  ศาลพิพากษาว่า 	</a:t>
            </a:r>
            <a:r>
              <a:rPr lang="th-TH" sz="3600" dirty="0" smtClean="0">
                <a:effectLst/>
              </a:rPr>
              <a:t>ประกาศ</a:t>
            </a:r>
            <a:r>
              <a:rPr lang="th-TH" sz="3600" dirty="0">
                <a:effectLst/>
              </a:rPr>
              <a:t>กระทรวงเกษตรฯดังกล่าวได้กำหนดมาตรการที่สามารถดำเนินการให้เป็นไปตามเจตนารมณ์ของการออกประกาศ ซึ่งได้แก่การอนุรักษ์พันธุ์สัตว์น้ำได้อย่างมีประสิทธิภาพ แม้มาตรการดังกล่าวจะมีผลกระทบต่อเสรีภาพในการประกอบอาชีพประมงของผู้ฟ้องคดี และผู้ประกอบอาชีพนี้ในเขตพื้นที่ที่ประกาศดังกล่าวใช้บังคับก็</a:t>
            </a:r>
            <a:r>
              <a:rPr lang="th-TH" sz="3600" dirty="0" smtClean="0">
                <a:effectLst/>
              </a:rPr>
              <a:t>ตาม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3472404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h-TH" sz="4400" dirty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๒.๓.๖.๑ หลักความได้สัดส่วนหรือหลักความพอสมควรแก่เหตุ	</a:t>
            </a:r>
            <a:endParaRPr lang="th-TH" sz="44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th-TH" sz="3600" dirty="0" smtClean="0">
                <a:effectLst/>
              </a:rPr>
              <a:t>แต่ก็ไม่ปรากฏว่ามีมาตรการอื่นใดที่สามารถดำเนินการให้เป็นไปตามเจตนารมณ์ของการออกประกาศ  ซึ่งได้แก่การอนุรักษ์พันธุ์สัตว์น้ำได้อย่างมีประสิทธิภาพได้เท่ากับมาตรการที่ประกาศกระทรวงฉบับใช้บังคับน้อยกว่ามาตรการที่มีประกาศดังกล่าวกำหนดไว้ และประมงของผู้ฟ้องคดี และผู้ประกอบอาชีพนี้ในเขตพื้นที่ที่ประกาศมาตรการที่ประกาศดังกล่าวกำหนดไว้ไม่ก่อให้เกิดความเสียหายแก่ผู้ฟ้องคดีและผู้ประกอบอาชีพในเขตพื้นที่ที่ประกาศดังกล่าวใช้บังคับมากกว่าที่ก่อให้เกิดประโยชน์แก่ส่วนรวมดังกล่าวกำหนดไว้  แต่มีผลกระทบต่อเสรีภาพในการประกอบอาชีพดังกล่าว</a:t>
            </a:r>
            <a:endParaRPr lang="en-US" sz="3600" dirty="0" smtClean="0">
              <a:effectLst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1989544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562</TotalTime>
  <Words>2166</Words>
  <Application>Microsoft Office PowerPoint</Application>
  <PresentationFormat>Custom</PresentationFormat>
  <Paragraphs>512</Paragraphs>
  <Slides>116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116</vt:i4>
      </vt:variant>
    </vt:vector>
  </HeadingPairs>
  <TitlesOfParts>
    <vt:vector size="117" baseType="lpstr">
      <vt:lpstr>Retrospect</vt:lpstr>
      <vt:lpstr>หลักทฤษฎีในทางกฎหมายมหาชน</vt:lpstr>
      <vt:lpstr>บทนำ</vt:lpstr>
      <vt:lpstr>บทนำ</vt:lpstr>
      <vt:lpstr>บทนำ</vt:lpstr>
      <vt:lpstr>หลักทฤษฎีในทางกฎหมายมหาชน</vt:lpstr>
      <vt:lpstr>๑. การแบ่งกลุ่มทฤษฎีในทางกฎหมายมหาชน</vt:lpstr>
      <vt:lpstr>๑.๑ หลักการรากฐานของรัฐเสรีประชาธิปไตย</vt:lpstr>
      <vt:lpstr>๑.๒ หลักทฤษฎีในทางกฎหมายรัฐธรรมนูญ</vt:lpstr>
      <vt:lpstr>๑.๓ หลักทฤษฎีในทางกฎหมายปกครอง</vt:lpstr>
      <vt:lpstr>๑.๔ หลักทฤษฎีในทางกฎหมายการคลัง</vt:lpstr>
      <vt:lpstr>๒. “หลักนิติธรรม/นิติรัฐ” ในฐานะ “เกณฑ์” ตรวจสอบการกระทำขององค์ของรัฐ</vt:lpstr>
      <vt:lpstr>บทนำ</vt:lpstr>
      <vt:lpstr>บทนำ</vt:lpstr>
      <vt:lpstr>๒.๑ ความหมายของ “หลักนิติธรรม” </vt:lpstr>
      <vt:lpstr>๒.๑.๑ หลักนิติธรรม (Rule of Law) </vt:lpstr>
      <vt:lpstr>๒.๑.๑ หลักนิติธรรม (Rule of Law) </vt:lpstr>
      <vt:lpstr>๒.๑.๒ หลักนิติรัฐ (Rechtsstaat)</vt:lpstr>
      <vt:lpstr>๒.๑.๒ หลักนิติรัฐ (Rechtsstaat)</vt:lpstr>
      <vt:lpstr>๒.๑.๒ หลักนิติรัฐ (Rechtsstaat)</vt:lpstr>
      <vt:lpstr>๒.๑.๓ พิจารณาในบริบทของรัฐธรรมนูญไทย</vt:lpstr>
      <vt:lpstr>๒.๑.๓ พิจารณาในบริบทของรัฐธรรมนูญไทย</vt:lpstr>
      <vt:lpstr>๒.๑.๓ พิจารณาในบริบทของรัฐธรรมนูญไทย</vt:lpstr>
      <vt:lpstr>๒.๒ สถานะของ “หลักนิติธรรม”</vt:lpstr>
      <vt:lpstr>๒.๒ สถานะของ “หลักนิติธรรม”</vt:lpstr>
      <vt:lpstr>๒.๒ สถานะของ “หลักนิติธรรม”</vt:lpstr>
      <vt:lpstr>๒.๒ สถานะของ “หลักนิติธรรม”</vt:lpstr>
      <vt:lpstr>๒.๓ หลักนิติธรรมในฐานะเป็นเกณฑ์ตรวจสอบการใช้อำนาจรัฐ</vt:lpstr>
      <vt:lpstr>๒.๓ หลักนิติธรรมในฐานะเป็นเกณฑ์ตรวจสอบการใช้อำนาจรัฐ</vt:lpstr>
      <vt:lpstr>๒.๓ หลักนิติธรรมในฐานะเป็นเกณฑ์ตรวจสอบการใช้อำนาจรัฐ</vt:lpstr>
      <vt:lpstr>๒.๓ หลักนิติธรรมในฐานะเป็นเกณฑ์ตรวจสอบการใช้อำนาจรัฐ</vt:lpstr>
      <vt:lpstr>๒.๓ หลักนิติธรรมในฐานะเป็นเกณฑ์ตรวจสอบการใช้อำนาจรัฐ</vt:lpstr>
      <vt:lpstr>๒.๓ หลักนิติธรรม/นิติรัฐในฐานะเป็นเกณฑ์ตรวจสอบการใช้อำนาจรัฐ</vt:lpstr>
      <vt:lpstr>๒.๓.๑ หลักนิติธรรม/นิติรัฐในฐานะที่เป็น “หลักความเป็นกฎหมายสูงสุดของรัฐธรรมนูญ”</vt:lpstr>
      <vt:lpstr>๒.๓.๑.๑ ความหมายของ “หลักความเป็นกฎหมายสูงสุดของรัฐธรรมนูญ”</vt:lpstr>
      <vt:lpstr>๒.๓.๑.๑ ความหมายของ “หลักความเป็นกฎหมายสูงสุดของรัฐธรรมนูญ”</vt:lpstr>
      <vt:lpstr> ๒.๓.๑.๒ เงื่อนไขที่จะทำให้หลักความเป็นกฎหมายสูงสุดบรรลุความ มุ่งหมาย</vt:lpstr>
      <vt:lpstr>(๑)   รัฐธรรมนูญต้องเป็นหลักเกณฑ์ในการตรากฎหมาย</vt:lpstr>
      <vt:lpstr>(๒)   องค์กรนิติบัญญัติอาจกระทำการละเมิดรัฐธรรมนูญได้</vt:lpstr>
      <vt:lpstr>(๓)   รัฐธรรมนูญเป็นกฎหมายที่อยู่ในลำดับชั้นสูงสุด</vt:lpstr>
      <vt:lpstr>(๔)  แยกองค์กรในการแก้ไขรัฐธรรมนูญกับองค์กรในการตรากฎหมายธรรมดา</vt:lpstr>
      <vt:lpstr>(๕) มีระบบการตรวจสอบโดยองค์กรตุลาการ</vt:lpstr>
      <vt:lpstr>(๖) การวินิจฉัยขององค์กรตรวจสอบมีผลผูกพันองค์กรของรัฐทั้งหลาย</vt:lpstr>
      <vt:lpstr>๒.๓.๑.๓ ข้อพิจารณาเกี่ยวกับ “หลักความเป็นกฎหมายสูงสุดของรัฐธรรมนูญ”</vt:lpstr>
      <vt:lpstr>๒.๓.๑.๓ ข้อพิจารณาเกี่ยวกับ “หลักความเป็นกฎหมายสูงสุดของรัฐธรรมนูญ”</vt:lpstr>
      <vt:lpstr>๒.๓.๑.๓ ข้อพิจารณาเกี่ยวกับ “หลักความเป็นกฎหมายสูงสุดของรัฐธรรมนูญ”</vt:lpstr>
      <vt:lpstr>๒.๓.๑.๒ ข้อพิจารณาเกี่ยวกับ “หลักความเป็นกฎหมายสูงสุดของรัฐธรรมนูญ”</vt:lpstr>
      <vt:lpstr>๒.๓.๑.๒ ข้อพิจารณาเกี่ยวกับ “หลักความเป็นกฎหมายสูงสุดของรัฐธรรมนูญ”</vt:lpstr>
      <vt:lpstr>๒.๓.๒ หลักนิติธรรม/นิติรัฐในฐานะที่เป็น “เกณฑ์” ในการจัดองค์กรของรัฐ </vt:lpstr>
      <vt:lpstr>๒.๓.๒.๑ หลักการแบ่งแยกอำนาจ </vt:lpstr>
      <vt:lpstr>๒.๓.๒.๒ หลักความเป็นอิสระขององค์กรตุลาการ</vt:lpstr>
      <vt:lpstr>๒.๓.๒.๓ หลักห้ามจัดตั้งศาลพิเศษ</vt:lpstr>
      <vt:lpstr>๒.๓.๒.๔ หลักความชอบธรรมในทางประชาธิปไตย</vt:lpstr>
      <vt:lpstr>๒.๓.๓ หลักนิติธรรม/นิติรัฐในฐานะที่เป็น “เกณฑ์” ในการคุ้มครองสิทธิของประชาชน </vt:lpstr>
      <vt:lpstr>๒.๓.๓.๑ หลักความผูกพันโดยตรงต่อสิทธิเสรีภาพขององค์กรผู้ใช้อำนาจรัฐ</vt:lpstr>
      <vt:lpstr>๒.๓.๓.๑ หลักความผูกพันโดยตรงต่อสิทธิเสรีภาพขององค์กรผู้ใช้อำนาจรัฐ</vt:lpstr>
      <vt:lpstr>๒.๓.๓.๑ หลักความผูกพันโดยตรงต่อสิทธิเสรีภาพขององค์กรผู้ใช้อำนาจรัฐ</vt:lpstr>
      <vt:lpstr>๒.๓.๓.๑ หลักความผูกพันโดยตรงต่อสิทธิเสรีภาพขององค์กรผู้ใช้อำนาจรัฐ</vt:lpstr>
      <vt:lpstr>๒.๓.๓.๑ หลักความผูกพันโดยตรงต่อสิทธิเสรีภาพขององค์กรผู้ใช้อำนาจรัฐ</vt:lpstr>
      <vt:lpstr>(๔.๑) กรณีที่ไม่มีกฎหมายกำหนดรายละเอียดเกี่ยวกับสิทธินั้นๆ</vt:lpstr>
      <vt:lpstr>(๔.๑) กรณีที่ไม่มีกฎหมายกำหนดรายละเอียดเกี่ยวกับสิทธินั้นๆ</vt:lpstr>
      <vt:lpstr>(๔.๑) กรณีที่ไม่มีกฎหมายกำหนดรายละเอียดเกี่ยวกับสิทธินั้นๆ</vt:lpstr>
      <vt:lpstr>(๔.๒) การดำเนินโครงการหรือกิจกรรมที่อาจก่อให้เกิดผลกระทบต่อชุมชนอย่างรุนแรงตามมาตรา ๖๗ วรรคสอง ของรัฐธรรมนูญ</vt:lpstr>
      <vt:lpstr>(๔.๒.๑) ความเห็นของคณะกรรมการกฤษฎีกา</vt:lpstr>
      <vt:lpstr>(๔.๒.๑) ความเห็นของคณะกรรมการกฤษฎีกา</vt:lpstr>
      <vt:lpstr>(๔.๒.๑) ความเห็นของคณะกรรมการกฤษฎีกา</vt:lpstr>
      <vt:lpstr>(๔.๒.๑) ความเห็นของคณะกรรมการกฤษฎีกา</vt:lpstr>
      <vt:lpstr>(๔.๒.๒) คำพิพากษาศาลปกครองสูงสุด</vt:lpstr>
      <vt:lpstr>(๔.๒.๒) คำพิพากษาศาลปกครองสูงสุด</vt:lpstr>
      <vt:lpstr>(๔.๒.๒) คำพิพากษาศาลปกครองสูงสุด</vt:lpstr>
      <vt:lpstr>(๔.๒.๒) คำพิพากษาศาลปกครองสูงสุด</vt:lpstr>
      <vt:lpstr>(๔.๒.๒) คำพิพากษาศาลปกครองสูงสุด</vt:lpstr>
      <vt:lpstr>๒.๓.๓.๒ หลักการคุ้มครองสิทธิเสรีภาพโดยองค์กรตุลาการ</vt:lpstr>
      <vt:lpstr>๒.๓.๓.๒ หลักการคุ้มครองสิทธิเสรีภาพโดยองค์กรตุลาการ</vt:lpstr>
      <vt:lpstr>๒.๓.๓.๒ หลักการคุ้มครองสิทธิเสรีภาพโดยองค์กรตุลาการ</vt:lpstr>
      <vt:lpstr>๒.๓.๓.๒ หลักการคุ้มครองสิทธิเสรีภาพโดยองค์กรตุลาการ</vt:lpstr>
      <vt:lpstr>๒.๓.๓.๒ หลักการคุ้มครองสิทธิเสรีภาพโดยองค์กรตุลาการ</vt:lpstr>
      <vt:lpstr>๒.๓.๓.๓ หลักความเสมอภาคของบุคคล และหลักห้ามมิให้เลือกปฏิบัติ </vt:lpstr>
      <vt:lpstr>๒.๓.๓.๔ หลักการคุ้มครองสิทธิของบุคคลในกระบวนพิจารณา</vt:lpstr>
      <vt:lpstr>๒.๓.๓.๕  หลักความรับผิดของรัฐ</vt:lpstr>
      <vt:lpstr>๒.๓.๔ หลักนิติธรรม/นิติรัฐในฐานะที่เป็น “เกณฑ์” ในการปฏิบัติงานของเจ้าหน้าที่ของรัฐ </vt:lpstr>
      <vt:lpstr>๒.๓.๔.๑ หลักความผูกพันต่อกฎหมายขององค์กรของรัฐ</vt:lpstr>
      <vt:lpstr>๒.๓.๔.๒ หลักความชอบด้วยกฎหมายของการกระทำของฝ่ายตุลาการและฝ่ายปกครอง</vt:lpstr>
      <vt:lpstr>(๑) หลักการกระทำทางปกครองต้องชอบด้วยกฎหมาย</vt:lpstr>
      <vt:lpstr>(๒) หลักความผูกพันต่อกฎหมายขององค์กรตุลาการ</vt:lpstr>
      <vt:lpstr>๒.๓.๔.๓ หลักความรับผิดของรัฐ</vt:lpstr>
      <vt:lpstr>๒.๓.๕ หลักนิติธรรม/นิติรัฐในฐานะที่เป็น “เกณฑ์” เกี่ยวกับโทษทางอาญาและความรับผิดทางอาญา </vt:lpstr>
      <vt:lpstr>๒.๓.๕.๑ หลักไม่มีความผิด และไม่มีโทษโดยไม่มีกฎหมาย</vt:lpstr>
      <vt:lpstr>๒.๓.๕.๒ หลักกฎหมายไม่มีผลย้อนหลัง</vt:lpstr>
      <vt:lpstr>๒.๓.๕.๓ หลักการห้ามลงโทษซ้ำ</vt:lpstr>
      <vt:lpstr>๒.๓.๕.๔ หลักการรับผิดต่อการกระทำของตนที่ควรแก่การตำหนิ</vt:lpstr>
      <vt:lpstr>๒.๓.๕.๕ หลักข้อสันนิษฐานเกี่ยวกับความเป็นผู้บริสุทธิ์ </vt:lpstr>
      <vt:lpstr>๒.๓.๕.๖ หลักการห้ามการบังคับให้กล่าวร้ายตนเอง</vt:lpstr>
      <vt:lpstr>๒.๓.๕.๗ หลักการยกประโยชน์แห่งความสงสัยให้แก่จำเลย</vt:lpstr>
      <vt:lpstr>๒.๓.๕.๘ หลักการคุ้มครองผู้เสียหายในคดีอาญา</vt:lpstr>
      <vt:lpstr>๒.๓.๕.๘ หลักการชดเชยค่าเสียหายให้แก่ผู้ที่ได้รับความเสียหายจากการกระทำอันมิชอบของรัฐ</vt:lpstr>
      <vt:lpstr>๒.๓.๖ หลักนิติธรรม/นิติรัฐในฐานะที่เป็น “เกณฑ์” ในการตรากฎหมาย </vt:lpstr>
      <vt:lpstr>๒.๓.๖.๑ หลักความได้สัดส่วนหรือหลักความพอสมควรแก่เหตุ </vt:lpstr>
      <vt:lpstr>๒.๓.๖.๑ หลักความได้สัดส่วนหรือหลักความพอสมควรแก่เหตุ </vt:lpstr>
      <vt:lpstr>๒.๓.๖.๑ หลักความได้สัดส่วนหรือหลักความพอสมควรแก่เหตุ </vt:lpstr>
      <vt:lpstr>๒.๓.๖.๒ หลักความมั่นคงของกฎหมาย </vt:lpstr>
      <vt:lpstr>๒.๓.๖.๓ หลักความแน่นอนชัดเจนของกฎหมาย </vt:lpstr>
      <vt:lpstr>๒.๓.๖.๔ หลักการคุ้มครองความสุจริตของบุคคล</vt:lpstr>
      <vt:lpstr>๒.๓.๖.๕ หลักห้ามมิให้กฎหมายมีผลย้อนหลัง</vt:lpstr>
      <vt:lpstr>๒.๓.๖.๕ หลักห้ามมิให้กฎหมายมีผลย้อนหลัง</vt:lpstr>
      <vt:lpstr>๒.๓.๖.๕ หลักห้ามมิให้กฎหมายมีผลย้อนหลัง</vt:lpstr>
      <vt:lpstr>๒.๓.๖.๕ หลักห้ามมิให้กฎหมายมีผลย้อนหลัง</vt:lpstr>
      <vt:lpstr>๒.๓.๖.๕ หลักห้ามมิให้กฎหมายมีผลย้อนหลัง</vt:lpstr>
      <vt:lpstr>๒.๓.๖.๕ หลักห้ามมิให้กฎหมายมีผลย้อนหลัง</vt:lpstr>
      <vt:lpstr>๒.๓.๖.๕ หลักห้ามมิให้กฎหมายมีผลย้อนหลัง</vt:lpstr>
      <vt:lpstr>๒.๓.๖.๕ หลักห้ามมิให้กฎหมายมีผลย้อนหลัง</vt:lpstr>
      <vt:lpstr>๒.๔ ผลของการละเมิด “หลักนิติธรรม”</vt:lpstr>
      <vt:lpstr>๒.๔ ผลของการละเมิด “หลักนิติธรรม/นิติรัฐ”</vt:lpstr>
      <vt:lpstr>๒.๔ ผลของการละเมิด “หลักนิติธรรม/นิติรัฐ”</vt:lpstr>
      <vt:lpstr>๒.๔ ผลของการละเมิด “หลักนิติธรรม/นิติรัฐ”</vt:lpstr>
      <vt:lpstr>๒.๔ ผลของการละเมิด “หลักนิติธรรม”</vt:lpstr>
      <vt:lpstr>บทสรุป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“หลักนิติธรรม” ในฐานะ “เกณฑ์” ตรวจสอบการกระทำขององค์ของรัฐ </dc:title>
  <dc:creator>banjerd</dc:creator>
  <cp:lastModifiedBy>USER</cp:lastModifiedBy>
  <cp:revision>88</cp:revision>
  <dcterms:created xsi:type="dcterms:W3CDTF">2016-04-17T00:42:50Z</dcterms:created>
  <dcterms:modified xsi:type="dcterms:W3CDTF">2018-06-14T02:25:35Z</dcterms:modified>
</cp:coreProperties>
</file>